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3"/>
  </p:notesMasterIdLst>
  <p:sldIdLst>
    <p:sldId id="346" r:id="rId2"/>
    <p:sldId id="359" r:id="rId3"/>
    <p:sldId id="357" r:id="rId4"/>
    <p:sldId id="360" r:id="rId5"/>
    <p:sldId id="361" r:id="rId6"/>
    <p:sldId id="363" r:id="rId7"/>
    <p:sldId id="364" r:id="rId8"/>
    <p:sldId id="365" r:id="rId9"/>
    <p:sldId id="369" r:id="rId10"/>
    <p:sldId id="366" r:id="rId11"/>
    <p:sldId id="368" r:id="rId1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B415"/>
    <a:srgbClr val="FF0000"/>
    <a:srgbClr val="00B0F0"/>
    <a:srgbClr val="0091EA"/>
    <a:srgbClr val="FFC000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0155" autoAdjust="0"/>
    <p:restoredTop sz="94660"/>
  </p:normalViewPr>
  <p:slideViewPr>
    <p:cSldViewPr>
      <p:cViewPr>
        <p:scale>
          <a:sx n="100" d="100"/>
          <a:sy n="100" d="100"/>
        </p:scale>
        <p:origin x="-1584" y="-22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EA6E38-82B1-47BB-A812-313B295FEFF2}" type="datetimeFigureOut">
              <a:rPr lang="en-US" smtClean="0"/>
              <a:pPr/>
              <a:t>12/5/2021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1089E94-532B-494D-AD7A-712B16D9F5A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3510983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AB146133-C2C6-42E5-9F03-188AA2A4A162}" type="slidenum">
              <a:rPr lang="en-US" smtClean="0"/>
              <a:pPr>
                <a:defRPr/>
              </a:pPr>
              <a:t>1</a:t>
            </a:fld>
            <a:endParaRPr lang="en-US" smtClean="0"/>
          </a:p>
        </p:txBody>
      </p:sp>
      <p:sp>
        <p:nvSpPr>
          <p:cNvPr id="276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6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6B7A0F-5B99-4F35-9BDD-321CD3C098FF}" type="datetimeFigureOut">
              <a:rPr lang="en-US" smtClean="0"/>
              <a:pPr/>
              <a:t>12/5/2021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AB3369-7666-44EB-AEA9-5FA9440DB40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6B7A0F-5B99-4F35-9BDD-321CD3C098FF}" type="datetimeFigureOut">
              <a:rPr lang="en-US" smtClean="0"/>
              <a:pPr/>
              <a:t>12/5/2021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AB3369-7666-44EB-AEA9-5FA9440DB40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6B7A0F-5B99-4F35-9BDD-321CD3C098FF}" type="datetimeFigureOut">
              <a:rPr lang="en-US" smtClean="0"/>
              <a:pPr/>
              <a:t>12/5/2021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AB3369-7666-44EB-AEA9-5FA9440DB40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6B7A0F-5B99-4F35-9BDD-321CD3C098FF}" type="datetimeFigureOut">
              <a:rPr lang="en-US" smtClean="0"/>
              <a:pPr/>
              <a:t>12/5/2021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AB3369-7666-44EB-AEA9-5FA9440DB40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6B7A0F-5B99-4F35-9BDD-321CD3C098FF}" type="datetimeFigureOut">
              <a:rPr lang="en-US" smtClean="0"/>
              <a:pPr/>
              <a:t>12/5/2021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AB3369-7666-44EB-AEA9-5FA9440DB40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6B7A0F-5B99-4F35-9BDD-321CD3C098FF}" type="datetimeFigureOut">
              <a:rPr lang="en-US" smtClean="0"/>
              <a:pPr/>
              <a:t>12/5/2021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AB3369-7666-44EB-AEA9-5FA9440DB40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6B7A0F-5B99-4F35-9BDD-321CD3C098FF}" type="datetimeFigureOut">
              <a:rPr lang="en-US" smtClean="0"/>
              <a:pPr/>
              <a:t>12/5/2021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AB3369-7666-44EB-AEA9-5FA9440DB40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6B7A0F-5B99-4F35-9BDD-321CD3C098FF}" type="datetimeFigureOut">
              <a:rPr lang="en-US" smtClean="0"/>
              <a:pPr/>
              <a:t>12/5/2021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AB3369-7666-44EB-AEA9-5FA9440DB40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6B7A0F-5B99-4F35-9BDD-321CD3C098FF}" type="datetimeFigureOut">
              <a:rPr lang="en-US" smtClean="0"/>
              <a:pPr/>
              <a:t>12/5/2021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AB3369-7666-44EB-AEA9-5FA9440DB40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6B7A0F-5B99-4F35-9BDD-321CD3C098FF}" type="datetimeFigureOut">
              <a:rPr lang="en-US" smtClean="0"/>
              <a:pPr/>
              <a:t>12/5/2021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AB3369-7666-44EB-AEA9-5FA9440DB40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6B7A0F-5B99-4F35-9BDD-321CD3C098FF}" type="datetimeFigureOut">
              <a:rPr lang="en-US" smtClean="0"/>
              <a:pPr/>
              <a:t>12/5/2021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AB3369-7666-44EB-AEA9-5FA9440DB40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6B7A0F-5B99-4F35-9BDD-321CD3C098FF}" type="datetimeFigureOut">
              <a:rPr lang="en-US" smtClean="0"/>
              <a:pPr/>
              <a:t>12/5/2021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AB3369-7666-44EB-AEA9-5FA9440DB40A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3" name="Rectangle 5"/>
          <p:cNvSpPr>
            <a:spLocks noGrp="1" noChangeArrowheads="1"/>
          </p:cNvSpPr>
          <p:nvPr>
            <p:ph type="ctrTitle"/>
          </p:nvPr>
        </p:nvSpPr>
        <p:spPr>
          <a:xfrm>
            <a:off x="1571604" y="2928934"/>
            <a:ext cx="7248532" cy="3786214"/>
          </a:xfrm>
          <a:effectLst>
            <a:outerShdw dist="17961" dir="2700000" sx="1000" sy="1000" algn="ctr" rotWithShape="0">
              <a:schemeClr val="bg2"/>
            </a:outerShdw>
          </a:effectLst>
        </p:spPr>
        <p:txBody>
          <a:bodyPr>
            <a:normAutofit fontScale="90000"/>
          </a:bodyPr>
          <a:lstStyle/>
          <a:p>
            <a:pPr algn="r">
              <a:defRPr/>
            </a:pPr>
            <a:r>
              <a:rPr lang="ru-RU" dirty="0" smtClean="0">
                <a:solidFill>
                  <a:schemeClr val="bg1"/>
                </a:solidFill>
              </a:rPr>
              <a:t>Лекция 9</a:t>
            </a:r>
            <a:br>
              <a:rPr lang="ru-RU" dirty="0" smtClean="0">
                <a:solidFill>
                  <a:schemeClr val="bg1"/>
                </a:solidFill>
              </a:rPr>
            </a:br>
            <a:r>
              <a:rPr lang="ru-RU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Построение</a:t>
            </a:r>
            <a:r>
              <a:rPr lang="ru-RU" dirty="0" smtClean="0">
                <a:solidFill>
                  <a:schemeClr val="bg1"/>
                </a:solidFill>
              </a:rPr>
              <a:t> линий пересечения пирамиды с плоскостью ОП. Развертка нижней отсеченной части пирамиды.</a:t>
            </a:r>
            <a:endParaRPr lang="en-US" dirty="0">
              <a:solidFill>
                <a:schemeClr val="bg1"/>
              </a:solidFill>
            </a:endParaRPr>
          </a:p>
        </p:txBody>
      </p:sp>
      <p:pic>
        <p:nvPicPr>
          <p:cNvPr id="5" name="Picture 2" descr="http://ssau.ru/img/su/logo.png"/>
          <p:cNvPicPr>
            <a:picLocks noChangeAspect="1" noChangeArrowheads="1"/>
          </p:cNvPicPr>
          <p:nvPr/>
        </p:nvPicPr>
        <p:blipFill>
          <a:blip r:embed="rId4">
            <a:duotone>
              <a:prstClr val="black"/>
              <a:srgbClr val="002060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 xmlns="">
                  <a14:imgLayer r:embed="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2" y="44624"/>
            <a:ext cx="3456384" cy="1008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Заголовок 3"/>
          <p:cNvSpPr txBox="1">
            <a:spLocks/>
          </p:cNvSpPr>
          <p:nvPr/>
        </p:nvSpPr>
        <p:spPr bwMode="auto">
          <a:xfrm>
            <a:off x="3571868" y="142852"/>
            <a:ext cx="5328593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  <a:spAutoFit/>
          </a:bodyPr>
          <a:lstStyle>
            <a:defPPr>
              <a:defRPr lang="ru-RU"/>
            </a:defPPr>
            <a:lvl1pPr marL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400" i="1" smtClean="0">
                <a:solidFill>
                  <a:srgbClr val="002060"/>
                </a:solidFill>
                <a:latin typeface="Times New Roman" pitchFamily="18" charset="0"/>
              </a:rPr>
              <a:t>ФЕДЕРАЛЬНОЕ  ГОСУДАРСТВЕННОЕ АВТОНОМНОЕ ОБРАЗОВАТЕЛЬНОЕ</a:t>
            </a:r>
            <a:br>
              <a:rPr lang="ru-RU" sz="1400" i="1" smtClean="0">
                <a:solidFill>
                  <a:srgbClr val="002060"/>
                </a:solidFill>
                <a:latin typeface="Times New Roman" pitchFamily="18" charset="0"/>
              </a:rPr>
            </a:br>
            <a:r>
              <a:rPr lang="ru-RU" sz="1400" i="1" smtClean="0">
                <a:solidFill>
                  <a:srgbClr val="002060"/>
                </a:solidFill>
                <a:latin typeface="Times New Roman" pitchFamily="18" charset="0"/>
              </a:rPr>
              <a:t> УЧРЕЖДЕНИЕ  ВЫСШЕГО  ОБРАЗОВАНИЯ</a:t>
            </a:r>
            <a:br>
              <a:rPr lang="ru-RU" sz="1400" i="1" smtClean="0">
                <a:solidFill>
                  <a:srgbClr val="002060"/>
                </a:solidFill>
                <a:latin typeface="Times New Roman" pitchFamily="18" charset="0"/>
              </a:rPr>
            </a:br>
            <a:r>
              <a:rPr lang="ru-RU" sz="1400" i="1" smtClean="0">
                <a:solidFill>
                  <a:srgbClr val="002060"/>
                </a:solidFill>
                <a:latin typeface="Times New Roman" pitchFamily="18" charset="0"/>
              </a:rPr>
              <a:t> "САМАРСКИЙ  НАЦИОНАЛЬНЫЙ ИССЛЕДОВАТЕЛЬСКИЙ</a:t>
            </a:r>
            <a:br>
              <a:rPr lang="ru-RU" sz="1400" i="1" smtClean="0">
                <a:solidFill>
                  <a:srgbClr val="002060"/>
                </a:solidFill>
                <a:latin typeface="Times New Roman" pitchFamily="18" charset="0"/>
              </a:rPr>
            </a:br>
            <a:r>
              <a:rPr lang="ru-RU" sz="1400" i="1" smtClean="0">
                <a:solidFill>
                  <a:srgbClr val="002060"/>
                </a:solidFill>
                <a:latin typeface="Times New Roman" pitchFamily="18" charset="0"/>
              </a:rPr>
              <a:t> УНИВЕРСИТЕТ ИМЕНИ АКАДЕМИКА С.П. КОРОЛЕВА»</a:t>
            </a:r>
            <a:br>
              <a:rPr lang="ru-RU" sz="1400" i="1" smtClean="0">
                <a:solidFill>
                  <a:srgbClr val="002060"/>
                </a:solidFill>
                <a:latin typeface="Times New Roman" pitchFamily="18" charset="0"/>
              </a:rPr>
            </a:br>
            <a:r>
              <a:rPr lang="ru-RU" sz="1400" i="1" smtClean="0">
                <a:solidFill>
                  <a:srgbClr val="002060"/>
                </a:solidFill>
                <a:latin typeface="Times New Roman" pitchFamily="18" charset="0"/>
              </a:rPr>
              <a:t> (САМАРСКИЙ УНИВЕРСИТЕТ) </a:t>
            </a:r>
            <a:endParaRPr lang="ru-RU" sz="1400" dirty="0">
              <a:solidFill>
                <a:srgbClr val="002060"/>
              </a:solidFill>
              <a:latin typeface="Calibri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0" y="1285860"/>
            <a:ext cx="486383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Кафедра инженерной графики</a:t>
            </a:r>
          </a:p>
          <a:p>
            <a:r>
              <a:rPr lang="ru-RU" dirty="0" smtClean="0"/>
              <a:t>Дисциплина: «Начертательная геометрия»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6500826" y="6357958"/>
            <a:ext cx="23566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Лектор: </a:t>
            </a:r>
            <a:r>
              <a:rPr lang="ru-RU" dirty="0" err="1" smtClean="0">
                <a:solidFill>
                  <a:srgbClr val="FF0000"/>
                </a:solidFill>
              </a:rPr>
              <a:t>Жемкова</a:t>
            </a:r>
            <a:r>
              <a:rPr lang="ru-RU" dirty="0" smtClean="0">
                <a:solidFill>
                  <a:srgbClr val="FF0000"/>
                </a:solidFill>
              </a:rPr>
              <a:t> Т.Ю.</a:t>
            </a:r>
            <a:endParaRPr lang="ru-RU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143372" y="214290"/>
            <a:ext cx="4543428" cy="511156"/>
          </a:xfrm>
        </p:spPr>
        <p:txBody>
          <a:bodyPr>
            <a:normAutofit fontScale="90000"/>
          </a:bodyPr>
          <a:lstStyle/>
          <a:p>
            <a:r>
              <a:rPr lang="ru-RU" sz="2800" dirty="0" smtClean="0"/>
              <a:t>Построение развертки</a:t>
            </a:r>
            <a:endParaRPr lang="ru-RU" sz="2800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072066" y="642918"/>
            <a:ext cx="3786214" cy="1071570"/>
          </a:xfrm>
        </p:spPr>
        <p:txBody>
          <a:bodyPr>
            <a:normAutofit fontScale="85000" lnSpcReduction="20000"/>
          </a:bodyPr>
          <a:lstStyle/>
          <a:p>
            <a:r>
              <a:rPr lang="ru-RU" sz="2400" dirty="0" smtClean="0">
                <a:solidFill>
                  <a:schemeClr val="bg1"/>
                </a:solidFill>
              </a:rPr>
              <a:t>Развертка строится способом триангуляции с использованием приема засечек.</a:t>
            </a:r>
          </a:p>
          <a:p>
            <a:pPr>
              <a:buNone/>
            </a:pPr>
            <a:endParaRPr lang="ru-RU" sz="2400" dirty="0"/>
          </a:p>
        </p:txBody>
      </p:sp>
      <p:sp>
        <p:nvSpPr>
          <p:cNvPr id="5" name="Овал 4"/>
          <p:cNvSpPr/>
          <p:nvPr/>
        </p:nvSpPr>
        <p:spPr>
          <a:xfrm>
            <a:off x="2928926" y="1428736"/>
            <a:ext cx="142876" cy="142876"/>
          </a:xfrm>
          <a:prstGeom prst="ellipse">
            <a:avLst/>
          </a:prstGeom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Овал 10"/>
          <p:cNvSpPr/>
          <p:nvPr/>
        </p:nvSpPr>
        <p:spPr>
          <a:xfrm>
            <a:off x="3214678" y="2571744"/>
            <a:ext cx="142876" cy="142876"/>
          </a:xfrm>
          <a:prstGeom prst="ellipse">
            <a:avLst/>
          </a:prstGeom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Овал 12"/>
          <p:cNvSpPr/>
          <p:nvPr/>
        </p:nvSpPr>
        <p:spPr>
          <a:xfrm>
            <a:off x="3143240" y="5000636"/>
            <a:ext cx="142876" cy="142876"/>
          </a:xfrm>
          <a:prstGeom prst="ellipse">
            <a:avLst/>
          </a:prstGeom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Овал 14"/>
          <p:cNvSpPr/>
          <p:nvPr/>
        </p:nvSpPr>
        <p:spPr>
          <a:xfrm>
            <a:off x="1428728" y="2357430"/>
            <a:ext cx="142876" cy="142876"/>
          </a:xfrm>
          <a:prstGeom prst="ellipse">
            <a:avLst/>
          </a:prstGeom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7" name="Прямая соединительная линия 16"/>
          <p:cNvCxnSpPr>
            <a:stCxn id="5" idx="4"/>
          </p:cNvCxnSpPr>
          <p:nvPr/>
        </p:nvCxnSpPr>
        <p:spPr>
          <a:xfrm rot="5400000">
            <a:off x="1071538" y="1071546"/>
            <a:ext cx="1428760" cy="242889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>
            <a:stCxn id="5" idx="4"/>
            <a:endCxn id="8" idx="7"/>
          </p:cNvCxnSpPr>
          <p:nvPr/>
        </p:nvCxnSpPr>
        <p:spPr>
          <a:xfrm rot="5400000">
            <a:off x="1264928" y="2285992"/>
            <a:ext cx="2449816" cy="102105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>
            <a:stCxn id="5" idx="4"/>
          </p:cNvCxnSpPr>
          <p:nvPr/>
        </p:nvCxnSpPr>
        <p:spPr>
          <a:xfrm rot="16200000" flipH="1">
            <a:off x="2107389" y="2464587"/>
            <a:ext cx="2286016" cy="50006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>
            <a:stCxn id="8" idx="1"/>
            <a:endCxn id="7" idx="5"/>
          </p:cNvCxnSpPr>
          <p:nvPr/>
        </p:nvCxnSpPr>
        <p:spPr>
          <a:xfrm rot="16200000" flipV="1">
            <a:off x="764862" y="2908010"/>
            <a:ext cx="970542" cy="125629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единительная линия 37"/>
          <p:cNvCxnSpPr>
            <a:stCxn id="5" idx="4"/>
          </p:cNvCxnSpPr>
          <p:nvPr/>
        </p:nvCxnSpPr>
        <p:spPr>
          <a:xfrm rot="16200000" flipH="1">
            <a:off x="2786050" y="1785926"/>
            <a:ext cx="2143140" cy="171451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Прямая соединительная линия 71"/>
          <p:cNvCxnSpPr>
            <a:stCxn id="9" idx="1"/>
          </p:cNvCxnSpPr>
          <p:nvPr/>
        </p:nvCxnSpPr>
        <p:spPr>
          <a:xfrm rot="16200000" flipV="1">
            <a:off x="2678893" y="3036091"/>
            <a:ext cx="378114" cy="1163932"/>
          </a:xfrm>
          <a:prstGeom prst="line">
            <a:avLst/>
          </a:prstGeom>
          <a:ln w="19050">
            <a:solidFill>
              <a:schemeClr val="tx1"/>
            </a:solidFill>
            <a:prstDash val="lgDashDot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Прямая соединительная линия 77"/>
          <p:cNvCxnSpPr/>
          <p:nvPr/>
        </p:nvCxnSpPr>
        <p:spPr>
          <a:xfrm flipV="1">
            <a:off x="2214546" y="2643182"/>
            <a:ext cx="1000132" cy="78582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Прямая соединительная линия 81"/>
          <p:cNvCxnSpPr>
            <a:endCxn id="9" idx="0"/>
          </p:cNvCxnSpPr>
          <p:nvPr/>
        </p:nvCxnSpPr>
        <p:spPr>
          <a:xfrm rot="16200000" flipH="1">
            <a:off x="2857488" y="3143248"/>
            <a:ext cx="1071570" cy="214314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Прямая соединительная линия 84"/>
          <p:cNvCxnSpPr>
            <a:stCxn id="8" idx="5"/>
            <a:endCxn id="13" idx="2"/>
          </p:cNvCxnSpPr>
          <p:nvPr/>
        </p:nvCxnSpPr>
        <p:spPr>
          <a:xfrm rot="16200000" flipH="1">
            <a:off x="2086465" y="4015299"/>
            <a:ext cx="949618" cy="1163932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Прямая соединительная линия 89"/>
          <p:cNvCxnSpPr>
            <a:stCxn id="15" idx="3"/>
          </p:cNvCxnSpPr>
          <p:nvPr/>
        </p:nvCxnSpPr>
        <p:spPr>
          <a:xfrm rot="5400000">
            <a:off x="750067" y="2300787"/>
            <a:ext cx="520990" cy="87818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Прямая соединительная линия 91"/>
          <p:cNvCxnSpPr>
            <a:stCxn id="8" idx="1"/>
            <a:endCxn id="7" idx="5"/>
          </p:cNvCxnSpPr>
          <p:nvPr/>
        </p:nvCxnSpPr>
        <p:spPr>
          <a:xfrm rot="16200000" flipV="1">
            <a:off x="764862" y="2908010"/>
            <a:ext cx="970542" cy="1256294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Прямая соединительная линия 95"/>
          <p:cNvCxnSpPr>
            <a:stCxn id="9" idx="6"/>
            <a:endCxn id="12" idx="2"/>
          </p:cNvCxnSpPr>
          <p:nvPr/>
        </p:nvCxnSpPr>
        <p:spPr>
          <a:xfrm flipV="1">
            <a:off x="3571868" y="3714752"/>
            <a:ext cx="1071570" cy="142876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Прямая соединительная линия 96"/>
          <p:cNvCxnSpPr>
            <a:stCxn id="322" idx="2"/>
            <a:endCxn id="12" idx="1"/>
          </p:cNvCxnSpPr>
          <p:nvPr/>
        </p:nvCxnSpPr>
        <p:spPr>
          <a:xfrm>
            <a:off x="4075123" y="2923850"/>
            <a:ext cx="589239" cy="74038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9" name="TextBox 98"/>
          <p:cNvSpPr txBox="1"/>
          <p:nvPr/>
        </p:nvSpPr>
        <p:spPr>
          <a:xfrm>
            <a:off x="2857488" y="1071546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Times New Roman"/>
                <a:cs typeface="Times New Roman"/>
              </a:rPr>
              <a:t>S</a:t>
            </a:r>
            <a:endParaRPr lang="ru-RU" dirty="0"/>
          </a:p>
        </p:txBody>
      </p:sp>
      <p:sp>
        <p:nvSpPr>
          <p:cNvPr id="100" name="TextBox 99"/>
          <p:cNvSpPr txBox="1"/>
          <p:nvPr/>
        </p:nvSpPr>
        <p:spPr>
          <a:xfrm>
            <a:off x="428596" y="2571744"/>
            <a:ext cx="3177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А</a:t>
            </a:r>
            <a:endParaRPr lang="ru-RU" dirty="0"/>
          </a:p>
        </p:txBody>
      </p:sp>
      <p:sp>
        <p:nvSpPr>
          <p:cNvPr id="101" name="TextBox 100"/>
          <p:cNvSpPr txBox="1"/>
          <p:nvPr/>
        </p:nvSpPr>
        <p:spPr>
          <a:xfrm>
            <a:off x="1428728" y="1928802"/>
            <a:ext cx="3097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К</a:t>
            </a:r>
            <a:endParaRPr lang="ru-RU" dirty="0"/>
          </a:p>
        </p:txBody>
      </p:sp>
      <p:sp>
        <p:nvSpPr>
          <p:cNvPr id="102" name="TextBox 101"/>
          <p:cNvSpPr txBox="1"/>
          <p:nvPr/>
        </p:nvSpPr>
        <p:spPr>
          <a:xfrm>
            <a:off x="1571604" y="4000504"/>
            <a:ext cx="3097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В</a:t>
            </a:r>
            <a:endParaRPr lang="ru-RU" dirty="0"/>
          </a:p>
        </p:txBody>
      </p:sp>
      <p:sp>
        <p:nvSpPr>
          <p:cNvPr id="103" name="TextBox 102"/>
          <p:cNvSpPr txBox="1"/>
          <p:nvPr/>
        </p:nvSpPr>
        <p:spPr>
          <a:xfrm>
            <a:off x="3571868" y="3857628"/>
            <a:ext cx="3080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С</a:t>
            </a:r>
            <a:endParaRPr lang="ru-RU" dirty="0"/>
          </a:p>
        </p:txBody>
      </p:sp>
      <p:sp>
        <p:nvSpPr>
          <p:cNvPr id="104" name="TextBox 103"/>
          <p:cNvSpPr txBox="1"/>
          <p:nvPr/>
        </p:nvSpPr>
        <p:spPr>
          <a:xfrm>
            <a:off x="3143240" y="5143512"/>
            <a:ext cx="3177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А</a:t>
            </a:r>
            <a:endParaRPr lang="ru-RU" dirty="0"/>
          </a:p>
        </p:txBody>
      </p:sp>
      <p:sp>
        <p:nvSpPr>
          <p:cNvPr id="105" name="TextBox 104"/>
          <p:cNvSpPr txBox="1"/>
          <p:nvPr/>
        </p:nvSpPr>
        <p:spPr>
          <a:xfrm>
            <a:off x="4643438" y="3357562"/>
            <a:ext cx="3177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А</a:t>
            </a:r>
            <a:endParaRPr lang="ru-RU" dirty="0"/>
          </a:p>
        </p:txBody>
      </p:sp>
      <p:sp>
        <p:nvSpPr>
          <p:cNvPr id="106" name="TextBox 105"/>
          <p:cNvSpPr txBox="1"/>
          <p:nvPr/>
        </p:nvSpPr>
        <p:spPr>
          <a:xfrm>
            <a:off x="3214678" y="2285992"/>
            <a:ext cx="3097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К</a:t>
            </a:r>
            <a:endParaRPr lang="ru-RU" dirty="0"/>
          </a:p>
        </p:txBody>
      </p:sp>
      <p:sp>
        <p:nvSpPr>
          <p:cNvPr id="107" name="TextBox 106"/>
          <p:cNvSpPr txBox="1"/>
          <p:nvPr/>
        </p:nvSpPr>
        <p:spPr>
          <a:xfrm>
            <a:off x="4071934" y="2643182"/>
            <a:ext cx="3097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К</a:t>
            </a:r>
            <a:endParaRPr lang="ru-RU" dirty="0"/>
          </a:p>
        </p:txBody>
      </p:sp>
      <p:cxnSp>
        <p:nvCxnSpPr>
          <p:cNvPr id="109" name="Прямая со стрелкой 108"/>
          <p:cNvCxnSpPr>
            <a:stCxn id="8" idx="1"/>
          </p:cNvCxnSpPr>
          <p:nvPr/>
        </p:nvCxnSpPr>
        <p:spPr>
          <a:xfrm rot="16200000" flipV="1">
            <a:off x="785786" y="2928934"/>
            <a:ext cx="592428" cy="159256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7" name="Прямая со стрелкой 116"/>
          <p:cNvCxnSpPr>
            <a:stCxn id="14" idx="0"/>
          </p:cNvCxnSpPr>
          <p:nvPr/>
        </p:nvCxnSpPr>
        <p:spPr>
          <a:xfrm rot="16200000" flipV="1">
            <a:off x="1535884" y="2678900"/>
            <a:ext cx="1071570" cy="28575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1" name="Прямая со стрелкой 120"/>
          <p:cNvCxnSpPr>
            <a:stCxn id="9" idx="0"/>
          </p:cNvCxnSpPr>
          <p:nvPr/>
        </p:nvCxnSpPr>
        <p:spPr>
          <a:xfrm rot="5400000" flipH="1" flipV="1">
            <a:off x="3071802" y="3143248"/>
            <a:ext cx="1071570" cy="21431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4" name="TextBox 123"/>
          <p:cNvSpPr txBox="1"/>
          <p:nvPr/>
        </p:nvSpPr>
        <p:spPr>
          <a:xfrm rot="20013603">
            <a:off x="2000232" y="1714488"/>
            <a:ext cx="5725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latin typeface="Times New Roman"/>
                <a:cs typeface="Times New Roman"/>
              </a:rPr>
              <a:t>|</a:t>
            </a:r>
            <a:r>
              <a:rPr lang="en-US" dirty="0" smtClean="0">
                <a:latin typeface="Times New Roman"/>
                <a:cs typeface="Times New Roman"/>
              </a:rPr>
              <a:t>SA|</a:t>
            </a:r>
            <a:endParaRPr lang="ru-RU" dirty="0"/>
          </a:p>
        </p:txBody>
      </p:sp>
      <p:sp>
        <p:nvSpPr>
          <p:cNvPr id="125" name="TextBox 124"/>
          <p:cNvSpPr txBox="1"/>
          <p:nvPr/>
        </p:nvSpPr>
        <p:spPr>
          <a:xfrm rot="17995924">
            <a:off x="2219415" y="1932711"/>
            <a:ext cx="5597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latin typeface="Times New Roman"/>
                <a:cs typeface="Times New Roman"/>
              </a:rPr>
              <a:t>|</a:t>
            </a:r>
            <a:r>
              <a:rPr lang="en-US" dirty="0" smtClean="0">
                <a:latin typeface="Times New Roman"/>
                <a:cs typeface="Times New Roman"/>
              </a:rPr>
              <a:t>S</a:t>
            </a:r>
            <a:r>
              <a:rPr lang="ru-RU" dirty="0" smtClean="0">
                <a:latin typeface="Times New Roman"/>
                <a:cs typeface="Times New Roman"/>
              </a:rPr>
              <a:t>В</a:t>
            </a:r>
            <a:r>
              <a:rPr lang="en-US" dirty="0" smtClean="0">
                <a:latin typeface="Times New Roman"/>
                <a:cs typeface="Times New Roman"/>
              </a:rPr>
              <a:t>|</a:t>
            </a:r>
            <a:endParaRPr lang="ru-RU" dirty="0"/>
          </a:p>
        </p:txBody>
      </p:sp>
      <p:sp>
        <p:nvSpPr>
          <p:cNvPr id="126" name="TextBox 125"/>
          <p:cNvSpPr txBox="1"/>
          <p:nvPr/>
        </p:nvSpPr>
        <p:spPr>
          <a:xfrm rot="4637503">
            <a:off x="2962193" y="1914912"/>
            <a:ext cx="5597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latin typeface="Times New Roman"/>
                <a:cs typeface="Times New Roman"/>
              </a:rPr>
              <a:t>|</a:t>
            </a:r>
            <a:r>
              <a:rPr lang="en-US" dirty="0" smtClean="0">
                <a:latin typeface="Times New Roman"/>
                <a:cs typeface="Times New Roman"/>
              </a:rPr>
              <a:t>SC|</a:t>
            </a:r>
            <a:endParaRPr lang="ru-RU" dirty="0"/>
          </a:p>
        </p:txBody>
      </p:sp>
      <p:sp>
        <p:nvSpPr>
          <p:cNvPr id="127" name="TextBox 126"/>
          <p:cNvSpPr txBox="1"/>
          <p:nvPr/>
        </p:nvSpPr>
        <p:spPr>
          <a:xfrm rot="3059609">
            <a:off x="3466393" y="2011402"/>
            <a:ext cx="5725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latin typeface="Times New Roman"/>
                <a:cs typeface="Times New Roman"/>
              </a:rPr>
              <a:t>|</a:t>
            </a:r>
            <a:r>
              <a:rPr lang="en-US" dirty="0" smtClean="0">
                <a:latin typeface="Times New Roman"/>
                <a:cs typeface="Times New Roman"/>
              </a:rPr>
              <a:t>SA|</a:t>
            </a:r>
            <a:endParaRPr lang="ru-RU" dirty="0"/>
          </a:p>
        </p:txBody>
      </p:sp>
      <p:sp>
        <p:nvSpPr>
          <p:cNvPr id="128" name="TextBox 127"/>
          <p:cNvSpPr txBox="1"/>
          <p:nvPr/>
        </p:nvSpPr>
        <p:spPr>
          <a:xfrm rot="1989404">
            <a:off x="900338" y="2969073"/>
            <a:ext cx="6928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latin typeface="Times New Roman"/>
                <a:cs typeface="Times New Roman"/>
              </a:rPr>
              <a:t>|</a:t>
            </a:r>
            <a:r>
              <a:rPr lang="ru-RU" dirty="0" smtClean="0"/>
              <a:t>А</a:t>
            </a:r>
            <a:r>
              <a:rPr lang="ru-RU" sz="1050" dirty="0" smtClean="0"/>
              <a:t>1</a:t>
            </a:r>
            <a:r>
              <a:rPr lang="ru-RU" dirty="0" smtClean="0"/>
              <a:t>В</a:t>
            </a:r>
            <a:r>
              <a:rPr lang="ru-RU" sz="1050" dirty="0" smtClean="0"/>
              <a:t>1</a:t>
            </a:r>
            <a:r>
              <a:rPr lang="ru-RU" dirty="0" smtClean="0">
                <a:latin typeface="Times New Roman"/>
                <a:cs typeface="Times New Roman"/>
              </a:rPr>
              <a:t>|</a:t>
            </a:r>
            <a:endParaRPr lang="ru-RU" dirty="0"/>
          </a:p>
        </p:txBody>
      </p:sp>
      <p:sp>
        <p:nvSpPr>
          <p:cNvPr id="129" name="TextBox 128"/>
          <p:cNvSpPr txBox="1"/>
          <p:nvPr/>
        </p:nvSpPr>
        <p:spPr>
          <a:xfrm rot="21240037">
            <a:off x="3685814" y="3397844"/>
            <a:ext cx="7024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latin typeface="Times New Roman"/>
                <a:cs typeface="Times New Roman"/>
              </a:rPr>
              <a:t>|С</a:t>
            </a:r>
            <a:r>
              <a:rPr lang="ru-RU" sz="1050" dirty="0" smtClean="0"/>
              <a:t>1</a:t>
            </a:r>
            <a:r>
              <a:rPr lang="ru-RU" dirty="0" smtClean="0"/>
              <a:t>А</a:t>
            </a:r>
            <a:r>
              <a:rPr lang="ru-RU" sz="1050" dirty="0" smtClean="0"/>
              <a:t>1</a:t>
            </a:r>
            <a:r>
              <a:rPr lang="ru-RU" dirty="0" smtClean="0">
                <a:latin typeface="Times New Roman"/>
                <a:cs typeface="Times New Roman"/>
              </a:rPr>
              <a:t>|</a:t>
            </a:r>
            <a:endParaRPr lang="ru-RU" dirty="0"/>
          </a:p>
        </p:txBody>
      </p:sp>
      <p:sp>
        <p:nvSpPr>
          <p:cNvPr id="130" name="TextBox 129"/>
          <p:cNvSpPr txBox="1"/>
          <p:nvPr/>
        </p:nvSpPr>
        <p:spPr>
          <a:xfrm rot="21157351">
            <a:off x="2235391" y="3543390"/>
            <a:ext cx="6928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latin typeface="Times New Roman"/>
                <a:cs typeface="Times New Roman"/>
              </a:rPr>
              <a:t>|В</a:t>
            </a:r>
            <a:r>
              <a:rPr lang="ru-RU" sz="1050" dirty="0" smtClean="0"/>
              <a:t>1</a:t>
            </a:r>
            <a:r>
              <a:rPr lang="ru-RU" dirty="0" smtClean="0"/>
              <a:t>С</a:t>
            </a:r>
            <a:r>
              <a:rPr lang="ru-RU" sz="1050" dirty="0" smtClean="0"/>
              <a:t>1</a:t>
            </a:r>
            <a:r>
              <a:rPr lang="ru-RU" dirty="0" smtClean="0">
                <a:latin typeface="Times New Roman"/>
                <a:cs typeface="Times New Roman"/>
              </a:rPr>
              <a:t>|</a:t>
            </a:r>
            <a:endParaRPr lang="ru-RU" dirty="0"/>
          </a:p>
        </p:txBody>
      </p:sp>
      <p:cxnSp>
        <p:nvCxnSpPr>
          <p:cNvPr id="132" name="Прямая со стрелкой 131"/>
          <p:cNvCxnSpPr/>
          <p:nvPr/>
        </p:nvCxnSpPr>
        <p:spPr>
          <a:xfrm rot="10800000">
            <a:off x="3286116" y="4643446"/>
            <a:ext cx="571504" cy="500066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7" name="Прямая соединительная линия 136"/>
          <p:cNvCxnSpPr/>
          <p:nvPr/>
        </p:nvCxnSpPr>
        <p:spPr>
          <a:xfrm>
            <a:off x="3857620" y="5143512"/>
            <a:ext cx="1071570" cy="15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9" name="TextBox 138"/>
          <p:cNvSpPr txBox="1"/>
          <p:nvPr/>
        </p:nvSpPr>
        <p:spPr>
          <a:xfrm>
            <a:off x="3786182" y="4572008"/>
            <a:ext cx="12346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основание</a:t>
            </a:r>
            <a:endParaRPr lang="ru-RU" dirty="0"/>
          </a:p>
        </p:txBody>
      </p:sp>
      <p:sp>
        <p:nvSpPr>
          <p:cNvPr id="140" name="TextBox 139"/>
          <p:cNvSpPr txBox="1"/>
          <p:nvPr/>
        </p:nvSpPr>
        <p:spPr>
          <a:xfrm>
            <a:off x="2500298" y="3143248"/>
            <a:ext cx="10021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Н.В. сеч.</a:t>
            </a:r>
            <a:endParaRPr lang="ru-RU" dirty="0"/>
          </a:p>
        </p:txBody>
      </p:sp>
      <p:cxnSp>
        <p:nvCxnSpPr>
          <p:cNvPr id="141" name="Прямая соединительная линия 140"/>
          <p:cNvCxnSpPr>
            <a:stCxn id="15" idx="5"/>
            <a:endCxn id="14" idx="1"/>
          </p:cNvCxnSpPr>
          <p:nvPr/>
        </p:nvCxnSpPr>
        <p:spPr>
          <a:xfrm rot="16200000" flipH="1">
            <a:off x="1407804" y="2622258"/>
            <a:ext cx="899104" cy="613352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2" name="Прямая соединительная линия 141"/>
          <p:cNvCxnSpPr>
            <a:stCxn id="9" idx="0"/>
            <a:endCxn id="10" idx="4"/>
          </p:cNvCxnSpPr>
          <p:nvPr/>
        </p:nvCxnSpPr>
        <p:spPr>
          <a:xfrm rot="5400000" flipH="1" flipV="1">
            <a:off x="3321835" y="3107529"/>
            <a:ext cx="857256" cy="500066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3" name="Кольцо 142"/>
          <p:cNvSpPr/>
          <p:nvPr/>
        </p:nvSpPr>
        <p:spPr>
          <a:xfrm>
            <a:off x="2500298" y="714356"/>
            <a:ext cx="285752" cy="285752"/>
          </a:xfrm>
          <a:prstGeom prst="donut">
            <a:avLst>
              <a:gd name="adj" fmla="val 0"/>
            </a:avLst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cxnSp>
        <p:nvCxnSpPr>
          <p:cNvPr id="145" name="Прямая со стрелкой 144"/>
          <p:cNvCxnSpPr>
            <a:stCxn id="143" idx="4"/>
          </p:cNvCxnSpPr>
          <p:nvPr/>
        </p:nvCxnSpPr>
        <p:spPr>
          <a:xfrm rot="16200000" flipH="1">
            <a:off x="2964645" y="678637"/>
            <a:ext cx="794" cy="643736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8" name="TextBox 147"/>
          <p:cNvSpPr txBox="1"/>
          <p:nvPr/>
        </p:nvSpPr>
        <p:spPr>
          <a:xfrm>
            <a:off x="2071670" y="2928934"/>
            <a:ext cx="3818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М</a:t>
            </a:r>
            <a:endParaRPr lang="ru-RU" dirty="0"/>
          </a:p>
        </p:txBody>
      </p:sp>
      <p:cxnSp>
        <p:nvCxnSpPr>
          <p:cNvPr id="67" name="Прямая соединительная линия 66"/>
          <p:cNvCxnSpPr>
            <a:stCxn id="150" idx="0"/>
          </p:cNvCxnSpPr>
          <p:nvPr/>
        </p:nvCxnSpPr>
        <p:spPr>
          <a:xfrm rot="5400000" flipH="1" flipV="1">
            <a:off x="5312170" y="2688766"/>
            <a:ext cx="948455" cy="285785"/>
          </a:xfrm>
          <a:prstGeom prst="line">
            <a:avLst/>
          </a:prstGeom>
          <a:ln w="2857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Прямая соединительная линия 67"/>
          <p:cNvCxnSpPr/>
          <p:nvPr/>
        </p:nvCxnSpPr>
        <p:spPr>
          <a:xfrm rot="16200000" flipH="1">
            <a:off x="5322067" y="2964653"/>
            <a:ext cx="1643074" cy="428628"/>
          </a:xfrm>
          <a:prstGeom prst="line">
            <a:avLst/>
          </a:prstGeom>
          <a:ln w="2857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Прямая соединительная линия 68"/>
          <p:cNvCxnSpPr/>
          <p:nvPr/>
        </p:nvCxnSpPr>
        <p:spPr>
          <a:xfrm>
            <a:off x="5429224" y="4000504"/>
            <a:ext cx="1643074" cy="1588"/>
          </a:xfrm>
          <a:prstGeom prst="line">
            <a:avLst/>
          </a:prstGeom>
          <a:ln w="19050">
            <a:solidFill>
              <a:srgbClr val="00206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Прямая соединительная линия 69"/>
          <p:cNvCxnSpPr/>
          <p:nvPr/>
        </p:nvCxnSpPr>
        <p:spPr>
          <a:xfrm rot="10800000" flipV="1">
            <a:off x="5929290" y="4214818"/>
            <a:ext cx="1143008" cy="785818"/>
          </a:xfrm>
          <a:prstGeom prst="line">
            <a:avLst/>
          </a:prstGeom>
          <a:ln w="2857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Прямая соединительная линия 70"/>
          <p:cNvCxnSpPr>
            <a:stCxn id="83" idx="5"/>
          </p:cNvCxnSpPr>
          <p:nvPr/>
        </p:nvCxnSpPr>
        <p:spPr>
          <a:xfrm rot="16200000" flipH="1">
            <a:off x="5694052" y="4693960"/>
            <a:ext cx="92362" cy="520990"/>
          </a:xfrm>
          <a:prstGeom prst="line">
            <a:avLst/>
          </a:prstGeom>
          <a:ln w="2857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Прямая соединительная линия 72"/>
          <p:cNvCxnSpPr/>
          <p:nvPr/>
        </p:nvCxnSpPr>
        <p:spPr>
          <a:xfrm rot="16200000" flipH="1">
            <a:off x="5929290" y="5072074"/>
            <a:ext cx="500066" cy="357190"/>
          </a:xfrm>
          <a:prstGeom prst="line">
            <a:avLst/>
          </a:prstGeom>
          <a:ln w="2857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Прямая соединительная линия 73"/>
          <p:cNvCxnSpPr/>
          <p:nvPr/>
        </p:nvCxnSpPr>
        <p:spPr>
          <a:xfrm rot="10800000" flipV="1">
            <a:off x="5072034" y="4000504"/>
            <a:ext cx="3214710" cy="250033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" name="TextBox 74"/>
          <p:cNvSpPr txBox="1"/>
          <p:nvPr/>
        </p:nvSpPr>
        <p:spPr>
          <a:xfrm>
            <a:off x="6072133" y="2234315"/>
            <a:ext cx="3834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Times New Roman"/>
                <a:cs typeface="Times New Roman"/>
              </a:rPr>
              <a:t>S</a:t>
            </a:r>
            <a:r>
              <a:rPr lang="ru-RU" sz="1100" dirty="0" smtClean="0">
                <a:latin typeface="Times New Roman"/>
                <a:cs typeface="Times New Roman"/>
              </a:rPr>
              <a:t>2</a:t>
            </a:r>
            <a:endParaRPr lang="ru-RU" dirty="0"/>
          </a:p>
        </p:txBody>
      </p:sp>
      <p:sp>
        <p:nvSpPr>
          <p:cNvPr id="76" name="TextBox 75"/>
          <p:cNvSpPr txBox="1"/>
          <p:nvPr/>
        </p:nvSpPr>
        <p:spPr>
          <a:xfrm>
            <a:off x="6072166" y="4786322"/>
            <a:ext cx="3834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Times New Roman"/>
                <a:cs typeface="Times New Roman"/>
              </a:rPr>
              <a:t>S</a:t>
            </a:r>
            <a:r>
              <a:rPr lang="ru-RU" sz="1100" dirty="0" smtClean="0">
                <a:latin typeface="Times New Roman"/>
                <a:cs typeface="Times New Roman"/>
              </a:rPr>
              <a:t>1</a:t>
            </a:r>
            <a:endParaRPr lang="ru-RU" dirty="0"/>
          </a:p>
        </p:txBody>
      </p:sp>
      <p:sp>
        <p:nvSpPr>
          <p:cNvPr id="77" name="TextBox 76"/>
          <p:cNvSpPr txBox="1"/>
          <p:nvPr/>
        </p:nvSpPr>
        <p:spPr>
          <a:xfrm>
            <a:off x="5000596" y="4000504"/>
            <a:ext cx="7184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А</a:t>
            </a:r>
            <a:r>
              <a:rPr lang="ru-RU" sz="1100" dirty="0" smtClean="0"/>
              <a:t>2</a:t>
            </a:r>
            <a:r>
              <a:rPr lang="ru-RU" dirty="0" smtClean="0">
                <a:sym typeface="Symbol"/>
              </a:rPr>
              <a:t>2</a:t>
            </a:r>
            <a:r>
              <a:rPr lang="ru-RU" sz="1200" dirty="0" smtClean="0"/>
              <a:t>2</a:t>
            </a:r>
            <a:endParaRPr lang="ru-RU" dirty="0"/>
          </a:p>
        </p:txBody>
      </p:sp>
      <p:sp>
        <p:nvSpPr>
          <p:cNvPr id="79" name="TextBox 78"/>
          <p:cNvSpPr txBox="1"/>
          <p:nvPr/>
        </p:nvSpPr>
        <p:spPr>
          <a:xfrm>
            <a:off x="5000596" y="4572008"/>
            <a:ext cx="39626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А</a:t>
            </a:r>
            <a:r>
              <a:rPr lang="ru-RU" sz="1200" dirty="0" smtClean="0"/>
              <a:t>1</a:t>
            </a:r>
            <a:endParaRPr lang="ru-RU" dirty="0"/>
          </a:p>
        </p:txBody>
      </p:sp>
      <p:sp>
        <p:nvSpPr>
          <p:cNvPr id="80" name="Овал 79"/>
          <p:cNvSpPr/>
          <p:nvPr/>
        </p:nvSpPr>
        <p:spPr>
          <a:xfrm>
            <a:off x="5929290" y="4929198"/>
            <a:ext cx="142876" cy="142876"/>
          </a:xfrm>
          <a:prstGeom prst="ellipse">
            <a:avLst/>
          </a:prstGeom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1" name="Овал 80"/>
          <p:cNvSpPr/>
          <p:nvPr/>
        </p:nvSpPr>
        <p:spPr>
          <a:xfrm>
            <a:off x="6286480" y="5429264"/>
            <a:ext cx="142876" cy="142876"/>
          </a:xfrm>
          <a:prstGeom prst="ellipse">
            <a:avLst/>
          </a:prstGeom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3" name="Овал 82"/>
          <p:cNvSpPr/>
          <p:nvPr/>
        </p:nvSpPr>
        <p:spPr>
          <a:xfrm>
            <a:off x="5357786" y="4786322"/>
            <a:ext cx="142876" cy="142876"/>
          </a:xfrm>
          <a:prstGeom prst="ellipse">
            <a:avLst/>
          </a:prstGeom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4" name="Овал 83"/>
          <p:cNvSpPr/>
          <p:nvPr/>
        </p:nvSpPr>
        <p:spPr>
          <a:xfrm>
            <a:off x="5357786" y="3929066"/>
            <a:ext cx="142876" cy="142876"/>
          </a:xfrm>
          <a:prstGeom prst="ellipse">
            <a:avLst/>
          </a:prstGeom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6" name="Овал 85"/>
          <p:cNvSpPr/>
          <p:nvPr/>
        </p:nvSpPr>
        <p:spPr>
          <a:xfrm>
            <a:off x="6286480" y="3929066"/>
            <a:ext cx="142876" cy="142876"/>
          </a:xfrm>
          <a:prstGeom prst="ellipse">
            <a:avLst/>
          </a:prstGeom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7" name="Овал 86"/>
          <p:cNvSpPr/>
          <p:nvPr/>
        </p:nvSpPr>
        <p:spPr>
          <a:xfrm>
            <a:off x="7000860" y="3929066"/>
            <a:ext cx="142876" cy="142876"/>
          </a:xfrm>
          <a:prstGeom prst="ellipse">
            <a:avLst/>
          </a:prstGeom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9" name="Овал 88"/>
          <p:cNvSpPr/>
          <p:nvPr/>
        </p:nvSpPr>
        <p:spPr>
          <a:xfrm>
            <a:off x="5857852" y="2357430"/>
            <a:ext cx="142876" cy="142876"/>
          </a:xfrm>
          <a:prstGeom prst="ellipse">
            <a:avLst/>
          </a:prstGeom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1" name="Овал 90"/>
          <p:cNvSpPr/>
          <p:nvPr/>
        </p:nvSpPr>
        <p:spPr>
          <a:xfrm>
            <a:off x="7000860" y="4143380"/>
            <a:ext cx="142876" cy="142876"/>
          </a:xfrm>
          <a:prstGeom prst="ellipse">
            <a:avLst/>
          </a:prstGeom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4" name="Овал 93"/>
          <p:cNvSpPr/>
          <p:nvPr/>
        </p:nvSpPr>
        <p:spPr>
          <a:xfrm>
            <a:off x="8143868" y="3929066"/>
            <a:ext cx="142876" cy="14287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98" name="Прямая соединительная линия 97"/>
          <p:cNvCxnSpPr>
            <a:stCxn id="84" idx="4"/>
            <a:endCxn id="83" idx="0"/>
          </p:cNvCxnSpPr>
          <p:nvPr/>
        </p:nvCxnSpPr>
        <p:spPr>
          <a:xfrm rot="5400000">
            <a:off x="5072034" y="4429132"/>
            <a:ext cx="71438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8" name="Прямая соединительная линия 107"/>
          <p:cNvCxnSpPr>
            <a:endCxn id="80" idx="0"/>
          </p:cNvCxnSpPr>
          <p:nvPr/>
        </p:nvCxnSpPr>
        <p:spPr>
          <a:xfrm rot="16200000" flipH="1">
            <a:off x="4751357" y="3679827"/>
            <a:ext cx="2428892" cy="6985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0" name="Прямая соединительная линия 109"/>
          <p:cNvCxnSpPr>
            <a:endCxn id="81" idx="0"/>
          </p:cNvCxnSpPr>
          <p:nvPr/>
        </p:nvCxnSpPr>
        <p:spPr>
          <a:xfrm rot="5400000">
            <a:off x="5680051" y="4749809"/>
            <a:ext cx="1357322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1" name="Прямая соединительная линия 110"/>
          <p:cNvCxnSpPr>
            <a:endCxn id="91" idx="0"/>
          </p:cNvCxnSpPr>
          <p:nvPr/>
        </p:nvCxnSpPr>
        <p:spPr>
          <a:xfrm rot="5400000">
            <a:off x="7037373" y="4106867"/>
            <a:ext cx="7143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2" name="TextBox 111"/>
          <p:cNvSpPr txBox="1"/>
          <p:nvPr/>
        </p:nvSpPr>
        <p:spPr>
          <a:xfrm>
            <a:off x="7072298" y="3571876"/>
            <a:ext cx="3818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В</a:t>
            </a:r>
            <a:r>
              <a:rPr lang="ru-RU" sz="1100" dirty="0" smtClean="0"/>
              <a:t>2</a:t>
            </a:r>
            <a:endParaRPr lang="ru-RU" dirty="0"/>
          </a:p>
        </p:txBody>
      </p:sp>
      <p:sp>
        <p:nvSpPr>
          <p:cNvPr id="114" name="TextBox 113"/>
          <p:cNvSpPr txBox="1"/>
          <p:nvPr/>
        </p:nvSpPr>
        <p:spPr>
          <a:xfrm>
            <a:off x="7072298" y="4214818"/>
            <a:ext cx="3818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В</a:t>
            </a:r>
            <a:r>
              <a:rPr lang="ru-RU" sz="1100" dirty="0" smtClean="0"/>
              <a:t>1</a:t>
            </a:r>
            <a:endParaRPr lang="ru-RU" dirty="0"/>
          </a:p>
        </p:txBody>
      </p:sp>
      <p:sp>
        <p:nvSpPr>
          <p:cNvPr id="115" name="TextBox 114"/>
          <p:cNvSpPr txBox="1"/>
          <p:nvPr/>
        </p:nvSpPr>
        <p:spPr>
          <a:xfrm>
            <a:off x="5929290" y="3714752"/>
            <a:ext cx="3802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С</a:t>
            </a:r>
            <a:r>
              <a:rPr lang="ru-RU" sz="1100" dirty="0" smtClean="0"/>
              <a:t>2</a:t>
            </a:r>
            <a:endParaRPr lang="ru-RU" dirty="0"/>
          </a:p>
        </p:txBody>
      </p:sp>
      <p:sp>
        <p:nvSpPr>
          <p:cNvPr id="116" name="TextBox 115"/>
          <p:cNvSpPr txBox="1"/>
          <p:nvPr/>
        </p:nvSpPr>
        <p:spPr>
          <a:xfrm>
            <a:off x="6215042" y="5572140"/>
            <a:ext cx="3802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С</a:t>
            </a:r>
            <a:r>
              <a:rPr lang="ru-RU" sz="1100" dirty="0" smtClean="0"/>
              <a:t>1</a:t>
            </a:r>
            <a:endParaRPr lang="ru-RU" dirty="0"/>
          </a:p>
        </p:txBody>
      </p:sp>
      <p:sp>
        <p:nvSpPr>
          <p:cNvPr id="118" name="TextBox 117"/>
          <p:cNvSpPr txBox="1"/>
          <p:nvPr/>
        </p:nvSpPr>
        <p:spPr>
          <a:xfrm rot="1294901">
            <a:off x="5214910" y="2285992"/>
            <a:ext cx="3513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Times New Roman"/>
                <a:cs typeface="Times New Roman"/>
              </a:rPr>
              <a:t>f</a:t>
            </a:r>
            <a:r>
              <a:rPr lang="ru-RU" sz="1200" dirty="0" smtClean="0">
                <a:latin typeface="Times New Roman"/>
                <a:cs typeface="Times New Roman"/>
              </a:rPr>
              <a:t>2</a:t>
            </a:r>
            <a:endParaRPr lang="ru-RU" dirty="0"/>
          </a:p>
        </p:txBody>
      </p:sp>
      <p:sp>
        <p:nvSpPr>
          <p:cNvPr id="119" name="TextBox 118"/>
          <p:cNvSpPr txBox="1"/>
          <p:nvPr/>
        </p:nvSpPr>
        <p:spPr>
          <a:xfrm rot="19221052">
            <a:off x="5290115" y="5576464"/>
            <a:ext cx="3706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Times New Roman"/>
                <a:cs typeface="Times New Roman"/>
              </a:rPr>
              <a:t>h</a:t>
            </a:r>
            <a:r>
              <a:rPr lang="ru-RU" sz="1050" dirty="0" smtClean="0">
                <a:latin typeface="Times New Roman"/>
                <a:cs typeface="Times New Roman"/>
              </a:rPr>
              <a:t>1</a:t>
            </a:r>
            <a:endParaRPr lang="ru-RU" dirty="0"/>
          </a:p>
        </p:txBody>
      </p:sp>
      <p:sp>
        <p:nvSpPr>
          <p:cNvPr id="120" name="TextBox 119"/>
          <p:cNvSpPr txBox="1"/>
          <p:nvPr/>
        </p:nvSpPr>
        <p:spPr>
          <a:xfrm>
            <a:off x="4786314" y="3571876"/>
            <a:ext cx="6575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Times New Roman"/>
                <a:cs typeface="Times New Roman"/>
              </a:rPr>
              <a:t>h</a:t>
            </a:r>
            <a:r>
              <a:rPr lang="ru-RU" sz="1050" dirty="0" smtClean="0">
                <a:latin typeface="Times New Roman"/>
                <a:cs typeface="Times New Roman"/>
              </a:rPr>
              <a:t>2</a:t>
            </a:r>
            <a:r>
              <a:rPr lang="en-US" dirty="0" smtClean="0">
                <a:latin typeface="Times New Roman"/>
                <a:cs typeface="Times New Roman"/>
                <a:sym typeface="Symbol"/>
              </a:rPr>
              <a:t>f</a:t>
            </a:r>
            <a:r>
              <a:rPr lang="ru-RU" sz="1050" dirty="0" smtClean="0">
                <a:latin typeface="Times New Roman"/>
                <a:cs typeface="Times New Roman"/>
                <a:sym typeface="Symbol"/>
              </a:rPr>
              <a:t>1</a:t>
            </a:r>
            <a:endParaRPr lang="ru-RU" dirty="0"/>
          </a:p>
        </p:txBody>
      </p:sp>
      <p:cxnSp>
        <p:nvCxnSpPr>
          <p:cNvPr id="122" name="Прямая соединительная линия 121"/>
          <p:cNvCxnSpPr/>
          <p:nvPr/>
        </p:nvCxnSpPr>
        <p:spPr>
          <a:xfrm rot="5400000">
            <a:off x="5893538" y="2055720"/>
            <a:ext cx="285752" cy="71438"/>
          </a:xfrm>
          <a:prstGeom prst="line">
            <a:avLst/>
          </a:prstGeom>
          <a:ln w="381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3" name="TextBox 122"/>
          <p:cNvSpPr txBox="1"/>
          <p:nvPr/>
        </p:nvSpPr>
        <p:spPr>
          <a:xfrm rot="21425636">
            <a:off x="6152665" y="1887461"/>
            <a:ext cx="4171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ym typeface="Symbol"/>
              </a:rPr>
              <a:t></a:t>
            </a:r>
            <a:r>
              <a:rPr lang="ru-RU" sz="1200" dirty="0" smtClean="0">
                <a:sym typeface="Symbol"/>
              </a:rPr>
              <a:t>2</a:t>
            </a:r>
            <a:endParaRPr lang="ru-RU" dirty="0"/>
          </a:p>
        </p:txBody>
      </p:sp>
      <p:sp>
        <p:nvSpPr>
          <p:cNvPr id="131" name="Овал 130"/>
          <p:cNvSpPr/>
          <p:nvPr/>
        </p:nvSpPr>
        <p:spPr>
          <a:xfrm>
            <a:off x="5714943" y="2805819"/>
            <a:ext cx="142876" cy="142876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3" name="Овал 132"/>
          <p:cNvSpPr/>
          <p:nvPr/>
        </p:nvSpPr>
        <p:spPr>
          <a:xfrm>
            <a:off x="6715075" y="3520199"/>
            <a:ext cx="142876" cy="142876"/>
          </a:xfrm>
          <a:prstGeom prst="ellipse">
            <a:avLst/>
          </a:prstGeom>
          <a:solidFill>
            <a:srgbClr val="FF00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4" name="Овал 133"/>
          <p:cNvSpPr/>
          <p:nvPr/>
        </p:nvSpPr>
        <p:spPr>
          <a:xfrm>
            <a:off x="5357753" y="6163405"/>
            <a:ext cx="142876" cy="142876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5" name="Овал 134"/>
          <p:cNvSpPr/>
          <p:nvPr/>
        </p:nvSpPr>
        <p:spPr>
          <a:xfrm>
            <a:off x="5714943" y="3948827"/>
            <a:ext cx="142876" cy="142876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36" name="Прямая соединительная линия 135"/>
          <p:cNvCxnSpPr>
            <a:stCxn id="131" idx="4"/>
          </p:cNvCxnSpPr>
          <p:nvPr/>
        </p:nvCxnSpPr>
        <p:spPr>
          <a:xfrm rot="5400000">
            <a:off x="5250596" y="3484480"/>
            <a:ext cx="107157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8" name="Прямая соединительная линия 137"/>
          <p:cNvCxnSpPr/>
          <p:nvPr/>
        </p:nvCxnSpPr>
        <p:spPr>
          <a:xfrm rot="5400000">
            <a:off x="4398516" y="5122378"/>
            <a:ext cx="2071702" cy="1035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4" name="Прямая соединительная линия 143"/>
          <p:cNvCxnSpPr>
            <a:stCxn id="135" idx="4"/>
            <a:endCxn id="134" idx="7"/>
          </p:cNvCxnSpPr>
          <p:nvPr/>
        </p:nvCxnSpPr>
        <p:spPr>
          <a:xfrm rot="5400000">
            <a:off x="4586730" y="4984678"/>
            <a:ext cx="2092626" cy="30667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6" name="Овал 145"/>
          <p:cNvSpPr/>
          <p:nvPr/>
        </p:nvSpPr>
        <p:spPr>
          <a:xfrm>
            <a:off x="5572067" y="4877521"/>
            <a:ext cx="142876" cy="142876"/>
          </a:xfrm>
          <a:prstGeom prst="ellipse">
            <a:avLst/>
          </a:prstGeom>
          <a:solidFill>
            <a:srgbClr val="FF00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47" name="Прямая соединительная линия 146"/>
          <p:cNvCxnSpPr/>
          <p:nvPr/>
        </p:nvCxnSpPr>
        <p:spPr>
          <a:xfrm rot="5400000">
            <a:off x="4892612" y="4198066"/>
            <a:ext cx="150019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0" name="Овал 149"/>
          <p:cNvSpPr/>
          <p:nvPr/>
        </p:nvSpPr>
        <p:spPr>
          <a:xfrm>
            <a:off x="5572067" y="3305885"/>
            <a:ext cx="142876" cy="142876"/>
          </a:xfrm>
          <a:prstGeom prst="ellipse">
            <a:avLst/>
          </a:prstGeom>
          <a:solidFill>
            <a:srgbClr val="FF00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2" name="TextBox 151"/>
          <p:cNvSpPr txBox="1"/>
          <p:nvPr/>
        </p:nvSpPr>
        <p:spPr>
          <a:xfrm>
            <a:off x="5214877" y="6306281"/>
            <a:ext cx="3738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2</a:t>
            </a:r>
            <a:r>
              <a:rPr lang="ru-RU" sz="1100" dirty="0" smtClean="0"/>
              <a:t>1</a:t>
            </a:r>
            <a:endParaRPr lang="ru-RU" dirty="0"/>
          </a:p>
        </p:txBody>
      </p:sp>
      <p:sp>
        <p:nvSpPr>
          <p:cNvPr id="153" name="TextBox 152"/>
          <p:cNvSpPr txBox="1"/>
          <p:nvPr/>
        </p:nvSpPr>
        <p:spPr>
          <a:xfrm>
            <a:off x="5857819" y="4020265"/>
            <a:ext cx="3738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1</a:t>
            </a:r>
            <a:r>
              <a:rPr lang="ru-RU" sz="1100" dirty="0" smtClean="0"/>
              <a:t>1</a:t>
            </a:r>
            <a:endParaRPr lang="ru-RU" dirty="0"/>
          </a:p>
        </p:txBody>
      </p:sp>
      <p:sp>
        <p:nvSpPr>
          <p:cNvPr id="154" name="TextBox 153"/>
          <p:cNvSpPr txBox="1"/>
          <p:nvPr/>
        </p:nvSpPr>
        <p:spPr>
          <a:xfrm>
            <a:off x="5357753" y="2734381"/>
            <a:ext cx="3738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1</a:t>
            </a:r>
            <a:r>
              <a:rPr lang="ru-RU" sz="1100" dirty="0" smtClean="0"/>
              <a:t>2</a:t>
            </a:r>
            <a:endParaRPr lang="ru-RU" dirty="0"/>
          </a:p>
        </p:txBody>
      </p:sp>
      <p:sp>
        <p:nvSpPr>
          <p:cNvPr id="155" name="TextBox 154"/>
          <p:cNvSpPr txBox="1"/>
          <p:nvPr/>
        </p:nvSpPr>
        <p:spPr>
          <a:xfrm>
            <a:off x="5214877" y="3163009"/>
            <a:ext cx="3818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К</a:t>
            </a:r>
            <a:r>
              <a:rPr lang="ru-RU" sz="1100" dirty="0" smtClean="0"/>
              <a:t>2</a:t>
            </a:r>
            <a:endParaRPr lang="ru-RU" dirty="0"/>
          </a:p>
        </p:txBody>
      </p:sp>
      <p:sp>
        <p:nvSpPr>
          <p:cNvPr id="156" name="TextBox 155"/>
          <p:cNvSpPr txBox="1"/>
          <p:nvPr/>
        </p:nvSpPr>
        <p:spPr>
          <a:xfrm>
            <a:off x="5429191" y="5020397"/>
            <a:ext cx="3818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К</a:t>
            </a:r>
            <a:r>
              <a:rPr lang="ru-RU" sz="1100" dirty="0" smtClean="0"/>
              <a:t>1</a:t>
            </a:r>
            <a:endParaRPr lang="ru-RU" dirty="0"/>
          </a:p>
        </p:txBody>
      </p:sp>
      <p:cxnSp>
        <p:nvCxnSpPr>
          <p:cNvPr id="157" name="Прямая соединительная линия 156"/>
          <p:cNvCxnSpPr/>
          <p:nvPr/>
        </p:nvCxnSpPr>
        <p:spPr>
          <a:xfrm rot="16200000" flipH="1">
            <a:off x="5643505" y="2020001"/>
            <a:ext cx="285752" cy="142876"/>
          </a:xfrm>
          <a:prstGeom prst="line">
            <a:avLst/>
          </a:prstGeom>
          <a:ln w="381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8" name="TextBox 157"/>
          <p:cNvSpPr txBox="1"/>
          <p:nvPr/>
        </p:nvSpPr>
        <p:spPr>
          <a:xfrm rot="21425636">
            <a:off x="5152440" y="1891109"/>
            <a:ext cx="5609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ym typeface="Symbol"/>
              </a:rPr>
              <a:t></a:t>
            </a:r>
            <a:r>
              <a:rPr lang="ru-RU" dirty="0" smtClean="0">
                <a:latin typeface="Times New Roman"/>
                <a:cs typeface="Times New Roman"/>
                <a:sym typeface="Symbol"/>
              </a:rPr>
              <a:t>ʹ</a:t>
            </a:r>
            <a:r>
              <a:rPr lang="ru-RU" sz="1200" dirty="0" smtClean="0">
                <a:sym typeface="Symbol"/>
              </a:rPr>
              <a:t>2</a:t>
            </a:r>
            <a:endParaRPr lang="ru-RU" dirty="0"/>
          </a:p>
        </p:txBody>
      </p:sp>
      <p:sp>
        <p:nvSpPr>
          <p:cNvPr id="159" name="Овал 158"/>
          <p:cNvSpPr/>
          <p:nvPr/>
        </p:nvSpPr>
        <p:spPr>
          <a:xfrm>
            <a:off x="7000827" y="4877521"/>
            <a:ext cx="142876" cy="142876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0" name="Овал 159"/>
          <p:cNvSpPr/>
          <p:nvPr/>
        </p:nvSpPr>
        <p:spPr>
          <a:xfrm>
            <a:off x="6500761" y="3948827"/>
            <a:ext cx="142876" cy="142876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1" name="Овал 160"/>
          <p:cNvSpPr/>
          <p:nvPr/>
        </p:nvSpPr>
        <p:spPr>
          <a:xfrm>
            <a:off x="6429323" y="3091571"/>
            <a:ext cx="142876" cy="142876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62" name="Прямая соединительная линия 161"/>
          <p:cNvCxnSpPr/>
          <p:nvPr/>
        </p:nvCxnSpPr>
        <p:spPr>
          <a:xfrm rot="5400000">
            <a:off x="6607918" y="4484612"/>
            <a:ext cx="928694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3" name="Прямая соединительная линия 162"/>
          <p:cNvCxnSpPr/>
          <p:nvPr/>
        </p:nvCxnSpPr>
        <p:spPr>
          <a:xfrm rot="16200000" flipH="1">
            <a:off x="6143571" y="3591637"/>
            <a:ext cx="785818" cy="714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4" name="Прямая соединительная линия 163"/>
          <p:cNvCxnSpPr>
            <a:stCxn id="160" idx="4"/>
            <a:endCxn id="159" idx="0"/>
          </p:cNvCxnSpPr>
          <p:nvPr/>
        </p:nvCxnSpPr>
        <p:spPr>
          <a:xfrm rot="16200000" flipH="1">
            <a:off x="6429323" y="4234579"/>
            <a:ext cx="785818" cy="50006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5" name="Овал 164"/>
          <p:cNvSpPr/>
          <p:nvPr/>
        </p:nvSpPr>
        <p:spPr>
          <a:xfrm>
            <a:off x="6715075" y="4377455"/>
            <a:ext cx="142876" cy="142876"/>
          </a:xfrm>
          <a:prstGeom prst="ellipse">
            <a:avLst/>
          </a:prstGeom>
          <a:solidFill>
            <a:srgbClr val="FF00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66" name="Прямая соединительная линия 165"/>
          <p:cNvCxnSpPr/>
          <p:nvPr/>
        </p:nvCxnSpPr>
        <p:spPr>
          <a:xfrm rot="5400000">
            <a:off x="6357885" y="4020265"/>
            <a:ext cx="857256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7" name="TextBox 166"/>
          <p:cNvSpPr txBox="1"/>
          <p:nvPr/>
        </p:nvSpPr>
        <p:spPr>
          <a:xfrm>
            <a:off x="6857984" y="3143248"/>
            <a:ext cx="4539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М</a:t>
            </a:r>
            <a:r>
              <a:rPr lang="ru-RU" sz="1050" dirty="0" smtClean="0"/>
              <a:t>2</a:t>
            </a:r>
            <a:endParaRPr lang="ru-RU" dirty="0"/>
          </a:p>
        </p:txBody>
      </p:sp>
      <p:sp>
        <p:nvSpPr>
          <p:cNvPr id="168" name="TextBox 167"/>
          <p:cNvSpPr txBox="1"/>
          <p:nvPr/>
        </p:nvSpPr>
        <p:spPr>
          <a:xfrm>
            <a:off x="6786578" y="4357694"/>
            <a:ext cx="4507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М</a:t>
            </a:r>
            <a:r>
              <a:rPr lang="ru-RU" sz="1050" dirty="0" smtClean="0"/>
              <a:t>1</a:t>
            </a:r>
            <a:endParaRPr lang="ru-RU" dirty="0"/>
          </a:p>
        </p:txBody>
      </p:sp>
      <p:sp>
        <p:nvSpPr>
          <p:cNvPr id="169" name="TextBox 168"/>
          <p:cNvSpPr txBox="1"/>
          <p:nvPr/>
        </p:nvSpPr>
        <p:spPr>
          <a:xfrm>
            <a:off x="6500794" y="2714620"/>
            <a:ext cx="3738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3</a:t>
            </a:r>
            <a:r>
              <a:rPr lang="ru-RU" sz="1100" dirty="0" smtClean="0"/>
              <a:t>2</a:t>
            </a:r>
            <a:endParaRPr lang="ru-RU" dirty="0"/>
          </a:p>
        </p:txBody>
      </p:sp>
      <p:sp>
        <p:nvSpPr>
          <p:cNvPr id="170" name="TextBox 169"/>
          <p:cNvSpPr txBox="1"/>
          <p:nvPr/>
        </p:nvSpPr>
        <p:spPr>
          <a:xfrm>
            <a:off x="6215042" y="4071942"/>
            <a:ext cx="3738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3</a:t>
            </a:r>
            <a:r>
              <a:rPr lang="ru-RU" sz="1100" dirty="0" smtClean="0"/>
              <a:t>1</a:t>
            </a:r>
            <a:endParaRPr lang="ru-RU" dirty="0"/>
          </a:p>
        </p:txBody>
      </p:sp>
      <p:sp>
        <p:nvSpPr>
          <p:cNvPr id="171" name="TextBox 170"/>
          <p:cNvSpPr txBox="1"/>
          <p:nvPr/>
        </p:nvSpPr>
        <p:spPr>
          <a:xfrm>
            <a:off x="7358050" y="3571876"/>
            <a:ext cx="5004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ym typeface="Symbol"/>
              </a:rPr>
              <a:t></a:t>
            </a:r>
            <a:r>
              <a:rPr lang="ru-RU" dirty="0" smtClean="0"/>
              <a:t>4</a:t>
            </a:r>
            <a:r>
              <a:rPr lang="ru-RU" sz="1100" dirty="0" smtClean="0"/>
              <a:t>2</a:t>
            </a:r>
            <a:endParaRPr lang="ru-RU" dirty="0"/>
          </a:p>
        </p:txBody>
      </p:sp>
      <p:sp>
        <p:nvSpPr>
          <p:cNvPr id="172" name="TextBox 171"/>
          <p:cNvSpPr txBox="1"/>
          <p:nvPr/>
        </p:nvSpPr>
        <p:spPr>
          <a:xfrm>
            <a:off x="6857984" y="5072074"/>
            <a:ext cx="3738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4</a:t>
            </a:r>
            <a:r>
              <a:rPr lang="ru-RU" sz="1100" dirty="0" smtClean="0"/>
              <a:t>1</a:t>
            </a:r>
            <a:endParaRPr lang="ru-RU" dirty="0"/>
          </a:p>
        </p:txBody>
      </p:sp>
      <p:cxnSp>
        <p:nvCxnSpPr>
          <p:cNvPr id="173" name="Прямая соединительная линия 172"/>
          <p:cNvCxnSpPr>
            <a:stCxn id="146" idx="7"/>
            <a:endCxn id="165" idx="2"/>
          </p:cNvCxnSpPr>
          <p:nvPr/>
        </p:nvCxnSpPr>
        <p:spPr>
          <a:xfrm rot="5400000" flipH="1" flipV="1">
            <a:off x="5979771" y="4163141"/>
            <a:ext cx="449552" cy="1021056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4" name="Прямая соединительная линия 173"/>
          <p:cNvCxnSpPr>
            <a:endCxn id="86" idx="1"/>
          </p:cNvCxnSpPr>
          <p:nvPr/>
        </p:nvCxnSpPr>
        <p:spPr>
          <a:xfrm>
            <a:off x="5643538" y="3429000"/>
            <a:ext cx="663866" cy="52099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5" name="Прямая соединительная линия 174"/>
          <p:cNvCxnSpPr>
            <a:endCxn id="165" idx="3"/>
          </p:cNvCxnSpPr>
          <p:nvPr/>
        </p:nvCxnSpPr>
        <p:spPr>
          <a:xfrm rot="5400000" flipH="1" flipV="1">
            <a:off x="6082030" y="4775296"/>
            <a:ext cx="929857" cy="378081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6" name="Прямая соединительная линия 175"/>
          <p:cNvCxnSpPr>
            <a:stCxn id="146" idx="5"/>
            <a:endCxn id="81" idx="1"/>
          </p:cNvCxnSpPr>
          <p:nvPr/>
        </p:nvCxnSpPr>
        <p:spPr>
          <a:xfrm rot="16200000" flipH="1">
            <a:off x="5775354" y="4918137"/>
            <a:ext cx="450715" cy="613385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7" name="Прямая соединительная линия 176"/>
          <p:cNvCxnSpPr>
            <a:endCxn id="86" idx="7"/>
          </p:cNvCxnSpPr>
          <p:nvPr/>
        </p:nvCxnSpPr>
        <p:spPr>
          <a:xfrm rot="10800000" flipV="1">
            <a:off x="6408432" y="3643314"/>
            <a:ext cx="378114" cy="306676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8" name="Прямая соединительная линия 177"/>
          <p:cNvCxnSpPr/>
          <p:nvPr/>
        </p:nvCxnSpPr>
        <p:spPr>
          <a:xfrm rot="5400000" flipH="1" flipV="1">
            <a:off x="5286346" y="3643316"/>
            <a:ext cx="428632" cy="142876"/>
          </a:xfrm>
          <a:prstGeom prst="line">
            <a:avLst/>
          </a:prstGeom>
          <a:ln w="19050">
            <a:solidFill>
              <a:srgbClr val="002060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9" name="Прямая соединительная линия 178"/>
          <p:cNvCxnSpPr>
            <a:endCxn id="94" idx="1"/>
          </p:cNvCxnSpPr>
          <p:nvPr/>
        </p:nvCxnSpPr>
        <p:spPr>
          <a:xfrm>
            <a:off x="6572232" y="3214686"/>
            <a:ext cx="1592560" cy="735304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0" name="Прямая соединительная линия 179"/>
          <p:cNvCxnSpPr/>
          <p:nvPr/>
        </p:nvCxnSpPr>
        <p:spPr>
          <a:xfrm>
            <a:off x="5143472" y="2571744"/>
            <a:ext cx="592395" cy="254999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1" name="Прямая соединительная линия 180"/>
          <p:cNvCxnSpPr/>
          <p:nvPr/>
        </p:nvCxnSpPr>
        <p:spPr>
          <a:xfrm>
            <a:off x="5857852" y="2857496"/>
            <a:ext cx="571504" cy="285752"/>
          </a:xfrm>
          <a:prstGeom prst="line">
            <a:avLst/>
          </a:prstGeom>
          <a:ln w="28575"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2" name="Прямая соединительная линия 181"/>
          <p:cNvCxnSpPr/>
          <p:nvPr/>
        </p:nvCxnSpPr>
        <p:spPr>
          <a:xfrm>
            <a:off x="5786414" y="3357562"/>
            <a:ext cx="1021023" cy="183561"/>
          </a:xfrm>
          <a:prstGeom prst="line">
            <a:avLst/>
          </a:prstGeom>
          <a:ln w="19050">
            <a:solidFill>
              <a:srgbClr val="FF0000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3" name="Прямая соединительная линия 182"/>
          <p:cNvCxnSpPr>
            <a:endCxn id="133" idx="1"/>
          </p:cNvCxnSpPr>
          <p:nvPr/>
        </p:nvCxnSpPr>
        <p:spPr>
          <a:xfrm rot="16200000" flipH="1">
            <a:off x="5847955" y="2653078"/>
            <a:ext cx="1040817" cy="735271"/>
          </a:xfrm>
          <a:prstGeom prst="line">
            <a:avLst/>
          </a:prstGeom>
          <a:ln w="2857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4" name="Прямая соединительная линия 183"/>
          <p:cNvCxnSpPr/>
          <p:nvPr/>
        </p:nvCxnSpPr>
        <p:spPr>
          <a:xfrm rot="16200000" flipH="1">
            <a:off x="6786546" y="3714752"/>
            <a:ext cx="357190" cy="214314"/>
          </a:xfrm>
          <a:prstGeom prst="line">
            <a:avLst/>
          </a:prstGeom>
          <a:ln w="19050">
            <a:solidFill>
              <a:srgbClr val="002060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5" name="Прямая соединительная линия 184"/>
          <p:cNvCxnSpPr>
            <a:stCxn id="81" idx="2"/>
          </p:cNvCxnSpPr>
          <p:nvPr/>
        </p:nvCxnSpPr>
        <p:spPr>
          <a:xfrm rot="10800000">
            <a:off x="5429224" y="4929198"/>
            <a:ext cx="857256" cy="571504"/>
          </a:xfrm>
          <a:prstGeom prst="line">
            <a:avLst/>
          </a:prstGeom>
          <a:ln w="19050">
            <a:solidFill>
              <a:srgbClr val="002060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6" name="Прямая соединительная линия 185"/>
          <p:cNvCxnSpPr/>
          <p:nvPr/>
        </p:nvCxnSpPr>
        <p:spPr>
          <a:xfrm flipV="1">
            <a:off x="5500662" y="4214818"/>
            <a:ext cx="1521122" cy="571504"/>
          </a:xfrm>
          <a:prstGeom prst="line">
            <a:avLst/>
          </a:prstGeom>
          <a:ln w="19050">
            <a:solidFill>
              <a:srgbClr val="002060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7" name="Прямая соединительная линия 186"/>
          <p:cNvCxnSpPr/>
          <p:nvPr/>
        </p:nvCxnSpPr>
        <p:spPr>
          <a:xfrm rot="5400000">
            <a:off x="6072166" y="4572008"/>
            <a:ext cx="1235370" cy="663866"/>
          </a:xfrm>
          <a:prstGeom prst="line">
            <a:avLst/>
          </a:prstGeom>
          <a:ln w="19050">
            <a:solidFill>
              <a:srgbClr val="002060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8" name="Прямая соединительная линия 187"/>
          <p:cNvCxnSpPr/>
          <p:nvPr/>
        </p:nvCxnSpPr>
        <p:spPr>
          <a:xfrm flipV="1">
            <a:off x="5714976" y="3357562"/>
            <a:ext cx="3214743" cy="1976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9" name="Прямая соединительная линия 188"/>
          <p:cNvCxnSpPr>
            <a:endCxn id="196" idx="2"/>
          </p:cNvCxnSpPr>
          <p:nvPr/>
        </p:nvCxnSpPr>
        <p:spPr>
          <a:xfrm flipV="1">
            <a:off x="5929290" y="2428868"/>
            <a:ext cx="2500330" cy="1976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0" name="Прямая соединительная линия 189"/>
          <p:cNvCxnSpPr/>
          <p:nvPr/>
        </p:nvCxnSpPr>
        <p:spPr>
          <a:xfrm rot="16200000" flipH="1">
            <a:off x="7608083" y="3036091"/>
            <a:ext cx="1857388" cy="7143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1" name="Прямоугольник 190"/>
          <p:cNvSpPr/>
          <p:nvPr/>
        </p:nvSpPr>
        <p:spPr>
          <a:xfrm>
            <a:off x="8572496" y="3786190"/>
            <a:ext cx="214314" cy="21431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93" name="Прямая соединительная линия 192"/>
          <p:cNvCxnSpPr>
            <a:endCxn id="192" idx="2"/>
          </p:cNvCxnSpPr>
          <p:nvPr/>
        </p:nvCxnSpPr>
        <p:spPr>
          <a:xfrm>
            <a:off x="8572496" y="4000504"/>
            <a:ext cx="428628" cy="1588"/>
          </a:xfrm>
          <a:prstGeom prst="line">
            <a:avLst/>
          </a:prstGeom>
          <a:ln w="2857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4" name="Прямая соединительная линия 193"/>
          <p:cNvCxnSpPr/>
          <p:nvPr/>
        </p:nvCxnSpPr>
        <p:spPr>
          <a:xfrm>
            <a:off x="8572496" y="4000504"/>
            <a:ext cx="500066" cy="1588"/>
          </a:xfrm>
          <a:prstGeom prst="line">
            <a:avLst/>
          </a:prstGeom>
          <a:ln w="2857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6" name="Овал 195"/>
          <p:cNvSpPr/>
          <p:nvPr/>
        </p:nvSpPr>
        <p:spPr>
          <a:xfrm>
            <a:off x="8429620" y="2357430"/>
            <a:ext cx="142876" cy="142876"/>
          </a:xfrm>
          <a:prstGeom prst="ellipse">
            <a:avLst/>
          </a:prstGeom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7" name="TextBox 196"/>
          <p:cNvSpPr txBox="1"/>
          <p:nvPr/>
        </p:nvSpPr>
        <p:spPr>
          <a:xfrm>
            <a:off x="8143868" y="2071678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Times New Roman"/>
                <a:cs typeface="Times New Roman"/>
              </a:rPr>
              <a:t>S</a:t>
            </a:r>
            <a:endParaRPr lang="ru-RU" dirty="0"/>
          </a:p>
        </p:txBody>
      </p:sp>
      <p:cxnSp>
        <p:nvCxnSpPr>
          <p:cNvPr id="198" name="Прямая соединительная линия 197"/>
          <p:cNvCxnSpPr>
            <a:stCxn id="196" idx="4"/>
            <a:endCxn id="192" idx="0"/>
          </p:cNvCxnSpPr>
          <p:nvPr/>
        </p:nvCxnSpPr>
        <p:spPr>
          <a:xfrm rot="16200000" flipH="1">
            <a:off x="8072430" y="2928934"/>
            <a:ext cx="1428760" cy="57150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9" name="Прямая соединительная линия 198"/>
          <p:cNvCxnSpPr/>
          <p:nvPr/>
        </p:nvCxnSpPr>
        <p:spPr>
          <a:xfrm rot="16200000" flipH="1">
            <a:off x="8108149" y="2893215"/>
            <a:ext cx="1428760" cy="64294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0" name="Овал 199"/>
          <p:cNvSpPr/>
          <p:nvPr/>
        </p:nvSpPr>
        <p:spPr>
          <a:xfrm>
            <a:off x="8786842" y="3286124"/>
            <a:ext cx="142876" cy="142876"/>
          </a:xfrm>
          <a:prstGeom prst="ellipse">
            <a:avLst/>
          </a:prstGeom>
          <a:solidFill>
            <a:srgbClr val="FF00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1" name="TextBox 200"/>
          <p:cNvSpPr txBox="1"/>
          <p:nvPr/>
        </p:nvSpPr>
        <p:spPr>
          <a:xfrm>
            <a:off x="7929554" y="2928934"/>
            <a:ext cx="5725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Times New Roman"/>
                <a:cs typeface="Times New Roman"/>
              </a:rPr>
              <a:t>|S</a:t>
            </a:r>
            <a:r>
              <a:rPr lang="ru-RU" dirty="0" smtClean="0">
                <a:latin typeface="Times New Roman"/>
                <a:cs typeface="Times New Roman"/>
              </a:rPr>
              <a:t>А</a:t>
            </a:r>
            <a:r>
              <a:rPr lang="en-US" dirty="0" smtClean="0">
                <a:latin typeface="Times New Roman"/>
                <a:cs typeface="Times New Roman"/>
              </a:rPr>
              <a:t>|</a:t>
            </a:r>
            <a:endParaRPr lang="ru-RU" dirty="0"/>
          </a:p>
        </p:txBody>
      </p:sp>
      <p:cxnSp>
        <p:nvCxnSpPr>
          <p:cNvPr id="202" name="Прямая со стрелкой 201"/>
          <p:cNvCxnSpPr/>
          <p:nvPr/>
        </p:nvCxnSpPr>
        <p:spPr>
          <a:xfrm flipV="1">
            <a:off x="8429652" y="3000372"/>
            <a:ext cx="285752" cy="14287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3" name="Picture 13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142852"/>
            <a:ext cx="1592263" cy="9906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pic>
        <p:nvPicPr>
          <p:cNvPr id="204" name="Picture 138"/>
          <p:cNvPicPr>
            <a:picLocks noChangeAspect="1" noChangeArrowheads="1"/>
          </p:cNvPicPr>
          <p:nvPr/>
        </p:nvPicPr>
        <p:blipFill>
          <a:blip r:embed="rId3"/>
          <a:srcRect r="-237" b="16190"/>
          <a:stretch>
            <a:fillRect/>
          </a:stretch>
        </p:blipFill>
        <p:spPr bwMode="auto">
          <a:xfrm>
            <a:off x="214282" y="5857892"/>
            <a:ext cx="4038600" cy="838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cxnSp>
        <p:nvCxnSpPr>
          <p:cNvPr id="211" name="Прямая соединительная линия 210"/>
          <p:cNvCxnSpPr/>
          <p:nvPr/>
        </p:nvCxnSpPr>
        <p:spPr>
          <a:xfrm rot="10800000">
            <a:off x="5000628" y="4000504"/>
            <a:ext cx="3214710" cy="1588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Овал 6"/>
          <p:cNvSpPr/>
          <p:nvPr/>
        </p:nvSpPr>
        <p:spPr>
          <a:xfrm>
            <a:off x="500034" y="2928934"/>
            <a:ext cx="142876" cy="142876"/>
          </a:xfrm>
          <a:prstGeom prst="ellipse">
            <a:avLst/>
          </a:prstGeom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Овал 8"/>
          <p:cNvSpPr/>
          <p:nvPr/>
        </p:nvSpPr>
        <p:spPr>
          <a:xfrm>
            <a:off x="3428992" y="3786190"/>
            <a:ext cx="142876" cy="142876"/>
          </a:xfrm>
          <a:prstGeom prst="ellipse">
            <a:avLst/>
          </a:prstGeom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Овал 11"/>
          <p:cNvSpPr/>
          <p:nvPr/>
        </p:nvSpPr>
        <p:spPr>
          <a:xfrm>
            <a:off x="4643438" y="3643314"/>
            <a:ext cx="142876" cy="142876"/>
          </a:xfrm>
          <a:prstGeom prst="ellipse">
            <a:avLst/>
          </a:prstGeom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Овал 9"/>
          <p:cNvSpPr/>
          <p:nvPr/>
        </p:nvSpPr>
        <p:spPr>
          <a:xfrm>
            <a:off x="3929058" y="2786058"/>
            <a:ext cx="142876" cy="142876"/>
          </a:xfrm>
          <a:prstGeom prst="ellipse">
            <a:avLst/>
          </a:prstGeom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Овал 13"/>
          <p:cNvSpPr/>
          <p:nvPr/>
        </p:nvSpPr>
        <p:spPr>
          <a:xfrm>
            <a:off x="2143108" y="3357562"/>
            <a:ext cx="142876" cy="142876"/>
          </a:xfrm>
          <a:prstGeom prst="ellipse">
            <a:avLst/>
          </a:prstGeom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3" name="Дуга 292"/>
          <p:cNvSpPr/>
          <p:nvPr/>
        </p:nvSpPr>
        <p:spPr>
          <a:xfrm>
            <a:off x="142844" y="2357430"/>
            <a:ext cx="3357554" cy="3429024"/>
          </a:xfrm>
          <a:prstGeom prst="arc">
            <a:avLst>
              <a:gd name="adj1" fmla="val 1506030"/>
              <a:gd name="adj2" fmla="val 13053703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1857356" y="4000504"/>
            <a:ext cx="142876" cy="142876"/>
          </a:xfrm>
          <a:prstGeom prst="ellipse">
            <a:avLst/>
          </a:prstGeom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4" name="Дуга 303"/>
          <p:cNvSpPr/>
          <p:nvPr/>
        </p:nvSpPr>
        <p:spPr>
          <a:xfrm rot="16723732">
            <a:off x="1878747" y="2239188"/>
            <a:ext cx="2928958" cy="2780749"/>
          </a:xfrm>
          <a:prstGeom prst="arc">
            <a:avLst>
              <a:gd name="adj1" fmla="val 4919045"/>
              <a:gd name="adj2" fmla="val 12221703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306" name="Прямая со стрелкой 305"/>
          <p:cNvCxnSpPr>
            <a:stCxn id="9" idx="6"/>
          </p:cNvCxnSpPr>
          <p:nvPr/>
        </p:nvCxnSpPr>
        <p:spPr>
          <a:xfrm>
            <a:off x="3571868" y="3857628"/>
            <a:ext cx="1000132" cy="35719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2" name="Прямая соединительная линия 311"/>
          <p:cNvCxnSpPr>
            <a:endCxn id="9" idx="4"/>
          </p:cNvCxnSpPr>
          <p:nvPr/>
        </p:nvCxnSpPr>
        <p:spPr>
          <a:xfrm rot="5400000" flipH="1" flipV="1">
            <a:off x="2821769" y="4321975"/>
            <a:ext cx="1071570" cy="285752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2" name="Дуга 321"/>
          <p:cNvSpPr/>
          <p:nvPr/>
        </p:nvSpPr>
        <p:spPr>
          <a:xfrm rot="9432962">
            <a:off x="2080099" y="2665033"/>
            <a:ext cx="2436960" cy="2379268"/>
          </a:xfrm>
          <a:prstGeom prst="arc">
            <a:avLst>
              <a:gd name="adj1" fmla="val 4919045"/>
              <a:gd name="adj2" fmla="val 9157251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3" name="Дуга 322"/>
          <p:cNvSpPr/>
          <p:nvPr/>
        </p:nvSpPr>
        <p:spPr>
          <a:xfrm rot="9432962">
            <a:off x="711197" y="2251089"/>
            <a:ext cx="2928958" cy="2773962"/>
          </a:xfrm>
          <a:prstGeom prst="arc">
            <a:avLst>
              <a:gd name="adj1" fmla="val 4919045"/>
              <a:gd name="adj2" fmla="val 10915446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336" name="Прямая соединительная линия 335"/>
          <p:cNvCxnSpPr>
            <a:stCxn id="9" idx="3"/>
            <a:endCxn id="8" idx="6"/>
          </p:cNvCxnSpPr>
          <p:nvPr/>
        </p:nvCxnSpPr>
        <p:spPr>
          <a:xfrm rot="5400000">
            <a:off x="2643174" y="3265200"/>
            <a:ext cx="163800" cy="1449684"/>
          </a:xfrm>
          <a:prstGeom prst="line">
            <a:avLst/>
          </a:prstGeom>
          <a:ln w="19050">
            <a:solidFill>
              <a:schemeClr val="tx1"/>
            </a:solidFill>
            <a:prstDash val="lgDashDot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7" name="Прямая соединительная линия 336"/>
          <p:cNvCxnSpPr>
            <a:stCxn id="14" idx="4"/>
            <a:endCxn id="8" idx="7"/>
          </p:cNvCxnSpPr>
          <p:nvPr/>
        </p:nvCxnSpPr>
        <p:spPr>
          <a:xfrm rot="5400000">
            <a:off x="1836432" y="3643314"/>
            <a:ext cx="520990" cy="235238"/>
          </a:xfrm>
          <a:prstGeom prst="line">
            <a:avLst/>
          </a:prstGeom>
          <a:ln w="19050">
            <a:solidFill>
              <a:schemeClr val="tx1"/>
            </a:solidFill>
            <a:prstDash val="lgDashDot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0" name="TextBox 339"/>
          <p:cNvSpPr txBox="1"/>
          <p:nvPr/>
        </p:nvSpPr>
        <p:spPr>
          <a:xfrm>
            <a:off x="8826284" y="4071942"/>
            <a:ext cx="3177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А</a:t>
            </a:r>
            <a:endParaRPr lang="ru-RU" dirty="0"/>
          </a:p>
        </p:txBody>
      </p:sp>
      <p:sp>
        <p:nvSpPr>
          <p:cNvPr id="341" name="TextBox 340"/>
          <p:cNvSpPr txBox="1"/>
          <p:nvPr/>
        </p:nvSpPr>
        <p:spPr>
          <a:xfrm>
            <a:off x="8715404" y="3000372"/>
            <a:ext cx="3097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К</a:t>
            </a:r>
            <a:endParaRPr lang="ru-RU" dirty="0"/>
          </a:p>
        </p:txBody>
      </p:sp>
      <p:cxnSp>
        <p:nvCxnSpPr>
          <p:cNvPr id="342" name="Прямая соединительная линия 341"/>
          <p:cNvCxnSpPr>
            <a:stCxn id="196" idx="4"/>
          </p:cNvCxnSpPr>
          <p:nvPr/>
        </p:nvCxnSpPr>
        <p:spPr>
          <a:xfrm rot="16200000" flipH="1">
            <a:off x="8251025" y="2750339"/>
            <a:ext cx="1143008" cy="64294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2" name="Овал 191"/>
          <p:cNvSpPr/>
          <p:nvPr/>
        </p:nvSpPr>
        <p:spPr>
          <a:xfrm>
            <a:off x="9001124" y="3929066"/>
            <a:ext cx="142876" cy="142876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347" name="Прямая соединительная линия 346"/>
          <p:cNvCxnSpPr>
            <a:stCxn id="8" idx="6"/>
            <a:endCxn id="9" idx="3"/>
          </p:cNvCxnSpPr>
          <p:nvPr/>
        </p:nvCxnSpPr>
        <p:spPr>
          <a:xfrm flipV="1">
            <a:off x="2000232" y="3908142"/>
            <a:ext cx="1449684" cy="163800"/>
          </a:xfrm>
          <a:prstGeom prst="line">
            <a:avLst/>
          </a:prstGeom>
          <a:ln w="12700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8" name="Прямая соединительная линия 347"/>
          <p:cNvCxnSpPr>
            <a:endCxn id="12" idx="2"/>
          </p:cNvCxnSpPr>
          <p:nvPr/>
        </p:nvCxnSpPr>
        <p:spPr>
          <a:xfrm flipV="1">
            <a:off x="3571868" y="3714752"/>
            <a:ext cx="1071570" cy="142876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1" name="Прямая соединительная линия 350"/>
          <p:cNvCxnSpPr>
            <a:stCxn id="15" idx="5"/>
            <a:endCxn id="14" idx="1"/>
          </p:cNvCxnSpPr>
          <p:nvPr/>
        </p:nvCxnSpPr>
        <p:spPr>
          <a:xfrm rot="16200000" flipH="1">
            <a:off x="1407804" y="2622258"/>
            <a:ext cx="899104" cy="613352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2" name="Прямая соединительная линия 351"/>
          <p:cNvCxnSpPr/>
          <p:nvPr/>
        </p:nvCxnSpPr>
        <p:spPr>
          <a:xfrm flipV="1">
            <a:off x="2214546" y="2643182"/>
            <a:ext cx="1000132" cy="78582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4" name="Прямая соединительная линия 353"/>
          <p:cNvCxnSpPr>
            <a:endCxn id="10" idx="4"/>
          </p:cNvCxnSpPr>
          <p:nvPr/>
        </p:nvCxnSpPr>
        <p:spPr>
          <a:xfrm rot="5400000" flipH="1" flipV="1">
            <a:off x="3321835" y="3107529"/>
            <a:ext cx="857256" cy="500066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5" name="Прямая соединительная линия 354"/>
          <p:cNvCxnSpPr>
            <a:stCxn id="8" idx="5"/>
          </p:cNvCxnSpPr>
          <p:nvPr/>
        </p:nvCxnSpPr>
        <p:spPr>
          <a:xfrm rot="16200000" flipH="1">
            <a:off x="2086465" y="4015299"/>
            <a:ext cx="949618" cy="1163932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6" name="Прямая соединительная линия 355"/>
          <p:cNvCxnSpPr>
            <a:endCxn id="9" idx="4"/>
          </p:cNvCxnSpPr>
          <p:nvPr/>
        </p:nvCxnSpPr>
        <p:spPr>
          <a:xfrm rot="5400000" flipH="1" flipV="1">
            <a:off x="2821769" y="4321975"/>
            <a:ext cx="1071570" cy="285752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9" name="Прямая соединительная линия 358"/>
          <p:cNvCxnSpPr/>
          <p:nvPr/>
        </p:nvCxnSpPr>
        <p:spPr>
          <a:xfrm>
            <a:off x="2285984" y="3429000"/>
            <a:ext cx="1163932" cy="378114"/>
          </a:xfrm>
          <a:prstGeom prst="line">
            <a:avLst/>
          </a:prstGeom>
          <a:ln w="12700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20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20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20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2000"/>
                                        <p:tgtEl>
                                          <p:spTgt spid="3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20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20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20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2000"/>
                                        <p:tgtEl>
                                          <p:spTgt spid="3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20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20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20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20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2000"/>
                                        <p:tgtEl>
                                          <p:spTgt spid="3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2000"/>
                                        <p:tgtEl>
                                          <p:spTgt spid="3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2000"/>
                                        <p:tgtEl>
                                          <p:spTgt spid="3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2000"/>
                                        <p:tgtEl>
                                          <p:spTgt spid="3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20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0" dur="2000"/>
                                        <p:tgtEl>
                                          <p:spTgt spid="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5" dur="2000"/>
                                        <p:tgtEl>
                                          <p:spTgt spid="3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8" dur="2000"/>
                                        <p:tgtEl>
                                          <p:spTgt spid="3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3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6" dur="20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7" fill="hold">
                      <p:stCondLst>
                        <p:cond delay="indefinite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1" dur="2000"/>
                                        <p:tgtEl>
                                          <p:spTgt spid="3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2" fill="hold">
                      <p:stCondLst>
                        <p:cond delay="indefinite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6" dur="2000"/>
                                        <p:tgtEl>
                                          <p:spTgt spid="3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7" fill="hold">
                      <p:stCondLst>
                        <p:cond delay="indefinite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1" dur="20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4" dur="2000"/>
                                        <p:tgtEl>
                                          <p:spTgt spid="3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5" fill="hold">
                      <p:stCondLst>
                        <p:cond delay="indefinite"/>
                      </p:stCondLst>
                      <p:childTnLst>
                        <p:par>
                          <p:cTn id="186" fill="hold">
                            <p:stCondLst>
                              <p:cond delay="0"/>
                            </p:stCondLst>
                            <p:childTnLst>
                              <p:par>
                                <p:cTn id="18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9" dur="20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2" dur="2000"/>
                                        <p:tgtEl>
                                          <p:spTgt spid="3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3" fill="hold">
                      <p:stCondLst>
                        <p:cond delay="indefinite"/>
                      </p:stCondLst>
                      <p:childTnLst>
                        <p:par>
                          <p:cTn id="194" fill="hold">
                            <p:stCondLst>
                              <p:cond delay="0"/>
                            </p:stCondLst>
                            <p:childTnLst>
                              <p:par>
                                <p:cTn id="19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0" dur="20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1" fill="hold">
                      <p:stCondLst>
                        <p:cond delay="indefinite"/>
                      </p:stCondLst>
                      <p:childTnLst>
                        <p:par>
                          <p:cTn id="202" fill="hold">
                            <p:stCondLst>
                              <p:cond delay="0"/>
                            </p:stCondLst>
                            <p:childTnLst>
                              <p:par>
                                <p:cTn id="20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5" dur="2000"/>
                                        <p:tgtEl>
                                          <p:spTgt spid="3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6" fill="hold">
                      <p:stCondLst>
                        <p:cond delay="indefinite"/>
                      </p:stCondLst>
                      <p:childTnLst>
                        <p:par>
                          <p:cTn id="207" fill="hold">
                            <p:stCondLst>
                              <p:cond delay="0"/>
                            </p:stCondLst>
                            <p:childTnLst>
                              <p:par>
                                <p:cTn id="20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0" dur="20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1" fill="hold">
                      <p:stCondLst>
                        <p:cond delay="indefinite"/>
                      </p:stCondLst>
                      <p:childTnLst>
                        <p:par>
                          <p:cTn id="212" fill="hold">
                            <p:stCondLst>
                              <p:cond delay="0"/>
                            </p:stCondLst>
                            <p:childTnLst>
                              <p:par>
                                <p:cTn id="2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5" dur="20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6" fill="hold">
                      <p:stCondLst>
                        <p:cond delay="indefinite"/>
                      </p:stCondLst>
                      <p:childTnLst>
                        <p:par>
                          <p:cTn id="217" fill="hold">
                            <p:stCondLst>
                              <p:cond delay="0"/>
                            </p:stCondLst>
                            <p:childTnLst>
                              <p:par>
                                <p:cTn id="2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0" dur="2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1" fill="hold">
                      <p:stCondLst>
                        <p:cond delay="indefinite"/>
                      </p:stCondLst>
                      <p:childTnLst>
                        <p:par>
                          <p:cTn id="222" fill="hold">
                            <p:stCondLst>
                              <p:cond delay="0"/>
                            </p:stCondLst>
                            <p:childTnLst>
                              <p:par>
                                <p:cTn id="2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5" dur="2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6" fill="hold">
                      <p:stCondLst>
                        <p:cond delay="indefinite"/>
                      </p:stCondLst>
                      <p:childTnLst>
                        <p:par>
                          <p:cTn id="227" fill="hold">
                            <p:stCondLst>
                              <p:cond delay="0"/>
                            </p:stCondLst>
                            <p:childTnLst>
                              <p:par>
                                <p:cTn id="2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0" dur="2000"/>
                                        <p:tgtEl>
                                          <p:spTgt spid="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1" fill="hold">
                      <p:stCondLst>
                        <p:cond delay="indefinite"/>
                      </p:stCondLst>
                      <p:childTnLst>
                        <p:par>
                          <p:cTn id="232" fill="hold">
                            <p:stCondLst>
                              <p:cond delay="0"/>
                            </p:stCondLst>
                            <p:childTnLst>
                              <p:par>
                                <p:cTn id="23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4" dur="2000"/>
                                        <p:tgtEl>
                                          <p:spTgt spid="3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6" fill="hold">
                      <p:stCondLst>
                        <p:cond delay="indefinite"/>
                      </p:stCondLst>
                      <p:childTnLst>
                        <p:par>
                          <p:cTn id="237" fill="hold">
                            <p:stCondLst>
                              <p:cond delay="0"/>
                            </p:stCondLst>
                            <p:childTnLst>
                              <p:par>
                                <p:cTn id="23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0" dur="2000"/>
                                        <p:tgtEl>
                                          <p:spTgt spid="3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1" fill="hold">
                      <p:stCondLst>
                        <p:cond delay="indefinite"/>
                      </p:stCondLst>
                      <p:childTnLst>
                        <p:par>
                          <p:cTn id="242" fill="hold">
                            <p:stCondLst>
                              <p:cond delay="0"/>
                            </p:stCondLst>
                            <p:childTnLst>
                              <p:par>
                                <p:cTn id="24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5" dur="2000"/>
                                        <p:tgtEl>
                                          <p:spTgt spid="3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6" fill="hold">
                      <p:stCondLst>
                        <p:cond delay="indefinite"/>
                      </p:stCondLst>
                      <p:childTnLst>
                        <p:par>
                          <p:cTn id="247" fill="hold">
                            <p:stCondLst>
                              <p:cond delay="0"/>
                            </p:stCondLst>
                            <p:childTnLst>
                              <p:par>
                                <p:cTn id="24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0" dur="2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1" fill="hold">
                      <p:stCondLst>
                        <p:cond delay="indefinite"/>
                      </p:stCondLst>
                      <p:childTnLst>
                        <p:par>
                          <p:cTn id="252" fill="hold">
                            <p:stCondLst>
                              <p:cond delay="0"/>
                            </p:stCondLst>
                            <p:childTnLst>
                              <p:par>
                                <p:cTn id="25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5" dur="20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6" fill="hold">
                      <p:stCondLst>
                        <p:cond delay="indefinite"/>
                      </p:stCondLst>
                      <p:childTnLst>
                        <p:par>
                          <p:cTn id="257" fill="hold">
                            <p:stCondLst>
                              <p:cond delay="0"/>
                            </p:stCondLst>
                            <p:childTnLst>
                              <p:par>
                                <p:cTn id="25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0" dur="20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1" fill="hold">
                      <p:stCondLst>
                        <p:cond delay="indefinite"/>
                      </p:stCondLst>
                      <p:childTnLst>
                        <p:par>
                          <p:cTn id="262" fill="hold">
                            <p:stCondLst>
                              <p:cond delay="0"/>
                            </p:stCondLst>
                            <p:childTnLst>
                              <p:par>
                                <p:cTn id="26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5" dur="20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6" fill="hold">
                      <p:stCondLst>
                        <p:cond delay="indefinite"/>
                      </p:stCondLst>
                      <p:childTnLst>
                        <p:par>
                          <p:cTn id="267" fill="hold">
                            <p:stCondLst>
                              <p:cond delay="0"/>
                            </p:stCondLst>
                            <p:childTnLst>
                              <p:par>
                                <p:cTn id="26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0" dur="2000"/>
                                        <p:tgtEl>
                                          <p:spTgt spid="3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1" fill="hold">
                      <p:stCondLst>
                        <p:cond delay="indefinite"/>
                      </p:stCondLst>
                      <p:childTnLst>
                        <p:par>
                          <p:cTn id="272" fill="hold">
                            <p:stCondLst>
                              <p:cond delay="0"/>
                            </p:stCondLst>
                            <p:childTnLst>
                              <p:par>
                                <p:cTn id="27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5" dur="20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6" fill="hold">
                      <p:stCondLst>
                        <p:cond delay="indefinite"/>
                      </p:stCondLst>
                      <p:childTnLst>
                        <p:par>
                          <p:cTn id="277" fill="hold">
                            <p:stCondLst>
                              <p:cond delay="0"/>
                            </p:stCondLst>
                            <p:childTnLst>
                              <p:par>
                                <p:cTn id="27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0" dur="20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1" fill="hold">
                      <p:stCondLst>
                        <p:cond delay="indefinite"/>
                      </p:stCondLst>
                      <p:childTnLst>
                        <p:par>
                          <p:cTn id="282" fill="hold">
                            <p:stCondLst>
                              <p:cond delay="0"/>
                            </p:stCondLst>
                            <p:childTnLst>
                              <p:par>
                                <p:cTn id="28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4" dur="2000"/>
                                        <p:tgtEl>
                                          <p:spTgt spid="3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6" fill="hold">
                      <p:stCondLst>
                        <p:cond delay="indefinite"/>
                      </p:stCondLst>
                      <p:childTnLst>
                        <p:par>
                          <p:cTn id="287" fill="hold">
                            <p:stCondLst>
                              <p:cond delay="0"/>
                            </p:stCondLst>
                            <p:childTnLst>
                              <p:par>
                                <p:cTn id="28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0" dur="2000"/>
                                        <p:tgtEl>
                                          <p:spTgt spid="3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1" fill="hold">
                      <p:stCondLst>
                        <p:cond delay="indefinite"/>
                      </p:stCondLst>
                      <p:childTnLst>
                        <p:par>
                          <p:cTn id="292" fill="hold">
                            <p:stCondLst>
                              <p:cond delay="0"/>
                            </p:stCondLst>
                            <p:childTnLst>
                              <p:par>
                                <p:cTn id="29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4" dur="20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6" fill="hold">
                      <p:stCondLst>
                        <p:cond delay="indefinite"/>
                      </p:stCondLst>
                      <p:childTnLst>
                        <p:par>
                          <p:cTn id="297" fill="hold">
                            <p:stCondLst>
                              <p:cond delay="0"/>
                            </p:stCondLst>
                            <p:childTnLst>
                              <p:par>
                                <p:cTn id="29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9" dur="20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1" fill="hold">
                      <p:stCondLst>
                        <p:cond delay="indefinite"/>
                      </p:stCondLst>
                      <p:childTnLst>
                        <p:par>
                          <p:cTn id="302" fill="hold">
                            <p:stCondLst>
                              <p:cond delay="0"/>
                            </p:stCondLst>
                            <p:childTnLst>
                              <p:par>
                                <p:cTn id="30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4" dur="20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6" fill="hold">
                      <p:stCondLst>
                        <p:cond delay="indefinite"/>
                      </p:stCondLst>
                      <p:childTnLst>
                        <p:par>
                          <p:cTn id="307" fill="hold">
                            <p:stCondLst>
                              <p:cond delay="0"/>
                            </p:stCondLst>
                            <p:childTnLst>
                              <p:par>
                                <p:cTn id="30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9" dur="20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1" fill="hold">
                      <p:stCondLst>
                        <p:cond delay="indefinite"/>
                      </p:stCondLst>
                      <p:childTnLst>
                        <p:par>
                          <p:cTn id="312" fill="hold">
                            <p:stCondLst>
                              <p:cond delay="0"/>
                            </p:stCondLst>
                            <p:childTnLst>
                              <p:par>
                                <p:cTn id="31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4" dur="20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6" fill="hold">
                      <p:stCondLst>
                        <p:cond delay="indefinite"/>
                      </p:stCondLst>
                      <p:childTnLst>
                        <p:par>
                          <p:cTn id="317" fill="hold">
                            <p:stCondLst>
                              <p:cond delay="0"/>
                            </p:stCondLst>
                            <p:childTnLst>
                              <p:par>
                                <p:cTn id="31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9" dur="20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1" fill="hold">
                      <p:stCondLst>
                        <p:cond delay="indefinite"/>
                      </p:stCondLst>
                      <p:childTnLst>
                        <p:par>
                          <p:cTn id="322" fill="hold">
                            <p:stCondLst>
                              <p:cond delay="0"/>
                            </p:stCondLst>
                            <p:childTnLst>
                              <p:par>
                                <p:cTn id="32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4" dur="20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6" fill="hold">
                      <p:stCondLst>
                        <p:cond delay="indefinite"/>
                      </p:stCondLst>
                      <p:childTnLst>
                        <p:par>
                          <p:cTn id="327" fill="hold">
                            <p:stCondLst>
                              <p:cond delay="0"/>
                            </p:stCondLst>
                            <p:childTnLst>
                              <p:par>
                                <p:cTn id="32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9" dur="2000"/>
                                        <p:tgtEl>
                                          <p:spTgt spid="3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2" dur="20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4" fill="hold">
                      <p:stCondLst>
                        <p:cond delay="indefinite"/>
                      </p:stCondLst>
                      <p:childTnLst>
                        <p:par>
                          <p:cTn id="335" fill="hold">
                            <p:stCondLst>
                              <p:cond delay="0"/>
                            </p:stCondLst>
                            <p:childTnLst>
                              <p:par>
                                <p:cTn id="33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7" dur="20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0" dur="2000"/>
                                        <p:tgtEl>
                                          <p:spTgt spid="3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3" dur="2000"/>
                                        <p:tgtEl>
                                          <p:spTgt spid="3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6" dur="2000"/>
                                        <p:tgtEl>
                                          <p:spTgt spid="3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9" dur="20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2" dur="2000"/>
                                        <p:tgtEl>
                                          <p:spTgt spid="29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4" fill="hold">
                      <p:stCondLst>
                        <p:cond delay="indefinite"/>
                      </p:stCondLst>
                      <p:childTnLst>
                        <p:par>
                          <p:cTn id="355" fill="hold">
                            <p:stCondLst>
                              <p:cond delay="0"/>
                            </p:stCondLst>
                            <p:childTnLst>
                              <p:par>
                                <p:cTn id="3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8" dur="20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9" fill="hold">
                      <p:stCondLst>
                        <p:cond delay="indefinite"/>
                      </p:stCondLst>
                      <p:childTnLst>
                        <p:par>
                          <p:cTn id="360" fill="hold">
                            <p:stCondLst>
                              <p:cond delay="0"/>
                            </p:stCondLst>
                            <p:childTnLst>
                              <p:par>
                                <p:cTn id="36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3" dur="20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6" dur="20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9" dur="20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0" fill="hold">
                      <p:stCondLst>
                        <p:cond delay="indefinite"/>
                      </p:stCondLst>
                      <p:childTnLst>
                        <p:par>
                          <p:cTn id="371" fill="hold">
                            <p:stCondLst>
                              <p:cond delay="0"/>
                            </p:stCondLst>
                            <p:childTnLst>
                              <p:par>
                                <p:cTn id="37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4" dur="2000"/>
                                        <p:tgtEl>
                                          <p:spTgt spid="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5" fill="hold">
                      <p:stCondLst>
                        <p:cond delay="indefinite"/>
                      </p:stCondLst>
                      <p:childTnLst>
                        <p:par>
                          <p:cTn id="376" fill="hold">
                            <p:stCondLst>
                              <p:cond delay="0"/>
                            </p:stCondLst>
                            <p:childTnLst>
                              <p:par>
                                <p:cTn id="37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9" dur="20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2" dur="20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3" fill="hold">
                      <p:stCondLst>
                        <p:cond delay="indefinite"/>
                      </p:stCondLst>
                      <p:childTnLst>
                        <p:par>
                          <p:cTn id="384" fill="hold">
                            <p:stCondLst>
                              <p:cond delay="0"/>
                            </p:stCondLst>
                            <p:childTnLst>
                              <p:par>
                                <p:cTn id="38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6" dur="2000"/>
                                        <p:tgtEl>
                                          <p:spTgt spid="3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1" grpId="0" animBg="1"/>
      <p:bldP spid="13" grpId="0" animBg="1"/>
      <p:bldP spid="15" grpId="0" animBg="1"/>
      <p:bldP spid="99" grpId="0"/>
      <p:bldP spid="100" grpId="0"/>
      <p:bldP spid="101" grpId="0"/>
      <p:bldP spid="102" grpId="0"/>
      <p:bldP spid="103" grpId="0"/>
      <p:bldP spid="104" grpId="0"/>
      <p:bldP spid="105" grpId="0"/>
      <p:bldP spid="106" grpId="0"/>
      <p:bldP spid="107" grpId="0"/>
      <p:bldP spid="124" grpId="0"/>
      <p:bldP spid="124" grpId="1"/>
      <p:bldP spid="125" grpId="0"/>
      <p:bldP spid="125" grpId="1"/>
      <p:bldP spid="126" grpId="0"/>
      <p:bldP spid="126" grpId="1"/>
      <p:bldP spid="127" grpId="0"/>
      <p:bldP spid="127" grpId="1"/>
      <p:bldP spid="128" grpId="0"/>
      <p:bldP spid="128" grpId="1"/>
      <p:bldP spid="129" grpId="0"/>
      <p:bldP spid="129" grpId="1"/>
      <p:bldP spid="130" grpId="0"/>
      <p:bldP spid="130" grpId="1"/>
      <p:bldP spid="139" grpId="0"/>
      <p:bldP spid="140" grpId="0"/>
      <p:bldP spid="143" grpId="0" animBg="1"/>
      <p:bldP spid="148" grpId="0"/>
      <p:bldP spid="7" grpId="0" animBg="1"/>
      <p:bldP spid="9" grpId="0" animBg="1"/>
      <p:bldP spid="12" grpId="0" animBg="1"/>
      <p:bldP spid="10" grpId="0" animBg="1"/>
      <p:bldP spid="14" grpId="0" animBg="1"/>
      <p:bldP spid="293" grpId="0" animBg="1"/>
      <p:bldP spid="293" grpId="1" animBg="1"/>
      <p:bldP spid="8" grpId="0" animBg="1"/>
      <p:bldP spid="304" grpId="0" animBg="1"/>
      <p:bldP spid="304" grpId="1" animBg="1"/>
      <p:bldP spid="322" grpId="0" animBg="1"/>
      <p:bldP spid="322" grpId="1" animBg="1"/>
      <p:bldP spid="323" grpId="0" animBg="1"/>
      <p:bldP spid="323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2910" y="285728"/>
            <a:ext cx="7772400" cy="1470025"/>
          </a:xfrm>
        </p:spPr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Спасибо за внимание!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 l="1020"/>
          <a:stretch>
            <a:fillRect/>
          </a:stretch>
        </p:blipFill>
        <p:spPr bwMode="auto">
          <a:xfrm>
            <a:off x="1000100" y="2000240"/>
            <a:ext cx="6929486" cy="44828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3"/>
          <p:cNvSpPr txBox="1">
            <a:spLocks noChangeArrowheads="1"/>
          </p:cNvSpPr>
          <p:nvPr/>
        </p:nvSpPr>
        <p:spPr>
          <a:xfrm>
            <a:off x="357158" y="142852"/>
            <a:ext cx="8501122" cy="611507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60000"/>
              </a:lnSpc>
            </a:pPr>
            <a:r>
              <a:rPr lang="ru-RU" altLang="ko-KR" sz="2000" dirty="0" smtClean="0">
                <a:solidFill>
                  <a:schemeClr val="tx1"/>
                </a:solidFill>
                <a:latin typeface="Arial" charset="0"/>
                <a:ea typeface="굴림" pitchFamily="34" charset="-127"/>
              </a:rPr>
              <a:t>Плоская фигура, получаемая в результате пересечения какой-либо поверхности плоскостью называется </a:t>
            </a:r>
            <a:r>
              <a:rPr lang="ru-RU" altLang="ko-KR" sz="2000" dirty="0" smtClean="0">
                <a:solidFill>
                  <a:srgbClr val="FF0000"/>
                </a:solidFill>
                <a:latin typeface="Arial" charset="0"/>
                <a:ea typeface="굴림" pitchFamily="34" charset="-127"/>
              </a:rPr>
              <a:t>СЕЧЕНИЕМ.</a:t>
            </a:r>
          </a:p>
          <a:p>
            <a:pPr algn="just">
              <a:lnSpc>
                <a:spcPct val="160000"/>
              </a:lnSpc>
            </a:pPr>
            <a:r>
              <a:rPr lang="ru-RU" altLang="ko-KR" sz="2000" dirty="0" smtClean="0">
                <a:solidFill>
                  <a:schemeClr val="tx1"/>
                </a:solidFill>
                <a:latin typeface="Arial" charset="0"/>
                <a:ea typeface="굴림" pitchFamily="34" charset="-127"/>
              </a:rPr>
              <a:t>	</a:t>
            </a:r>
            <a:r>
              <a:rPr lang="ru-RU" altLang="ko-KR" sz="1800" dirty="0" smtClean="0">
                <a:solidFill>
                  <a:schemeClr val="tx1"/>
                </a:solidFill>
                <a:latin typeface="Arial" charset="0"/>
                <a:ea typeface="굴림" pitchFamily="34" charset="-127"/>
              </a:rPr>
              <a:t>Сечением многогранника является многоугольник, его обычно строят с помощью вспомогательных секущих плоскостей. Построение линии пересечения поверхности с плоскостью  начинают с нахождения особых (опорных) точек. Для многогранника это точки пересечения ребер и сторон его основания с заданной плоскостью (если построение ведется «способом ребер») или линии пересечения граней и основания многоугольника с плоскостью (если построение ведется «способом граней»).</a:t>
            </a:r>
            <a:r>
              <a:rPr lang="ru-RU" sz="18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just">
              <a:lnSpc>
                <a:spcPct val="160000"/>
              </a:lnSpc>
            </a:pPr>
            <a:r>
              <a:rPr lang="ru-RU" sz="20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	Линия пересечения поверхности с плоскостью является </a:t>
            </a:r>
            <a:r>
              <a:rPr lang="ru-RU" sz="2000" b="1" i="1" dirty="0" smtClean="0">
                <a:solidFill>
                  <a:srgbClr val="F1516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линией</a:t>
            </a:r>
            <a:r>
              <a:rPr lang="ru-RU" sz="20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, одновременно принадлежащей поверхности и секущей плоскости. Поэтому необходимо построить точки и линии, которые </a:t>
            </a:r>
            <a:r>
              <a:rPr lang="ru-RU" sz="2000" b="1" i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одновременно принадлежат</a:t>
            </a:r>
            <a:r>
              <a:rPr lang="ru-RU" sz="20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поверхности и плоскости. </a:t>
            </a:r>
            <a:endParaRPr lang="ru-RU" altLang="ko-KR" sz="2000" dirty="0" smtClean="0">
              <a:solidFill>
                <a:schemeClr val="tx1"/>
              </a:solidFill>
              <a:latin typeface="Arial" charset="0"/>
              <a:ea typeface="굴림" pitchFamily="34" charset="-127"/>
            </a:endParaRPr>
          </a:p>
          <a:p>
            <a:pPr algn="just"/>
            <a:endParaRPr lang="ru-RU" altLang="ko-KR" sz="1400" dirty="0" smtClean="0">
              <a:solidFill>
                <a:schemeClr val="tx1"/>
              </a:solidFill>
              <a:latin typeface="Times New Roman"/>
              <a:ea typeface="굴림" pitchFamily="34" charset="-127"/>
              <a:cs typeface="Times New Roman"/>
              <a:sym typeface="Symbol"/>
            </a:endParaRPr>
          </a:p>
          <a:p>
            <a:pPr algn="just"/>
            <a:r>
              <a:rPr lang="ru-RU" altLang="ko-KR" sz="1400" dirty="0" smtClean="0">
                <a:solidFill>
                  <a:schemeClr val="tx1"/>
                </a:solidFill>
                <a:latin typeface="Times New Roman"/>
                <a:ea typeface="굴림" pitchFamily="34" charset="-127"/>
                <a:cs typeface="Times New Roman"/>
                <a:sym typeface="Symbol"/>
              </a:rPr>
              <a:t>	</a:t>
            </a:r>
            <a:endParaRPr lang="ru-RU" altLang="ko-KR" sz="1400" dirty="0" smtClean="0">
              <a:solidFill>
                <a:schemeClr val="tx1"/>
              </a:solidFill>
              <a:latin typeface="Times New Roman" pitchFamily="18" charset="0"/>
              <a:ea typeface="굴림" pitchFamily="34" charset="-127"/>
              <a:cs typeface="Times New Roman" pitchFamily="18" charset="0"/>
            </a:endParaRPr>
          </a:p>
          <a:p>
            <a:pPr algn="just">
              <a:lnSpc>
                <a:spcPct val="160000"/>
              </a:lnSpc>
            </a:pPr>
            <a:endParaRPr lang="en-US" altLang="ko-KR" sz="1400" dirty="0" smtClean="0">
              <a:solidFill>
                <a:schemeClr val="tx1"/>
              </a:solidFill>
              <a:latin typeface="Arial" charset="0"/>
              <a:ea typeface="굴림" pitchFamily="34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ChangeArrowheads="1"/>
          </p:cNvSpPr>
          <p:nvPr>
            <p:ph type="title"/>
          </p:nvPr>
        </p:nvSpPr>
        <p:spPr>
          <a:xfrm>
            <a:off x="1928794" y="214291"/>
            <a:ext cx="6986606" cy="857256"/>
          </a:xfrm>
        </p:spPr>
        <p:txBody>
          <a:bodyPr>
            <a:normAutofit fontScale="90000"/>
          </a:bodyPr>
          <a:lstStyle/>
          <a:p>
            <a:pPr algn="l"/>
            <a:r>
              <a:rPr lang="ru-RU" altLang="ko-KR" sz="1800" dirty="0" smtClean="0">
                <a:latin typeface="Arial" charset="0"/>
                <a:ea typeface="굴림" pitchFamily="34" charset="-127"/>
              </a:rPr>
              <a:t>Задача. </a:t>
            </a:r>
            <a:r>
              <a:rPr lang="ru-RU" altLang="ko-KR" sz="1800" dirty="0" smtClean="0">
                <a:latin typeface="Times New Roman" pitchFamily="18" charset="0"/>
                <a:ea typeface="굴림" pitchFamily="34" charset="-127"/>
                <a:cs typeface="Times New Roman" pitchFamily="18" charset="0"/>
              </a:rPr>
              <a:t>Построить линию пересечения трехгранной пирамиды </a:t>
            </a:r>
            <a:r>
              <a:rPr lang="en-US" altLang="ko-KR" sz="1800" dirty="0" smtClean="0">
                <a:latin typeface="Times New Roman" pitchFamily="18" charset="0"/>
                <a:ea typeface="굴림" pitchFamily="34" charset="-127"/>
                <a:cs typeface="Times New Roman" pitchFamily="18" charset="0"/>
              </a:rPr>
              <a:t>S</a:t>
            </a:r>
            <a:r>
              <a:rPr lang="ru-RU" altLang="ko-KR" sz="1800" dirty="0" smtClean="0">
                <a:latin typeface="Times New Roman" pitchFamily="18" charset="0"/>
                <a:ea typeface="굴림" pitchFamily="34" charset="-127"/>
                <a:cs typeface="Times New Roman" pitchFamily="18" charset="0"/>
              </a:rPr>
              <a:t>АВС плоскостью общего положения (ОП) </a:t>
            </a:r>
            <a:r>
              <a:rPr lang="ru-RU" altLang="ko-KR" sz="1800" dirty="0" smtClean="0">
                <a:latin typeface="Times New Roman" pitchFamily="18" charset="0"/>
                <a:ea typeface="굴림" pitchFamily="34" charset="-127"/>
                <a:cs typeface="Times New Roman" pitchFamily="18" charset="0"/>
                <a:sym typeface="Symbol"/>
              </a:rPr>
              <a:t> (</a:t>
            </a:r>
            <a:r>
              <a:rPr lang="en-US" altLang="ko-KR" sz="1800" dirty="0" err="1" smtClean="0">
                <a:latin typeface="Times New Roman"/>
                <a:ea typeface="굴림" pitchFamily="34" charset="-127"/>
                <a:cs typeface="Times New Roman"/>
                <a:sym typeface="Symbol"/>
              </a:rPr>
              <a:t>hf</a:t>
            </a:r>
            <a:r>
              <a:rPr lang="ru-RU" altLang="ko-KR" sz="1800" dirty="0" smtClean="0">
                <a:latin typeface="Times New Roman"/>
                <a:ea typeface="굴림" pitchFamily="34" charset="-127"/>
                <a:cs typeface="Times New Roman"/>
                <a:sym typeface="Symbol"/>
              </a:rPr>
              <a:t>). Построить развертку нижней отсеченной части пирамиды.</a:t>
            </a:r>
            <a:r>
              <a:rPr lang="ru-RU" altLang="ko-KR" sz="3600" dirty="0" smtClean="0">
                <a:latin typeface="Times New Roman"/>
                <a:ea typeface="굴림" pitchFamily="34" charset="-127"/>
                <a:cs typeface="Times New Roman"/>
                <a:sym typeface="Symbol"/>
              </a:rPr>
              <a:t/>
            </a:r>
            <a:br>
              <a:rPr lang="ru-RU" altLang="ko-KR" sz="3600" dirty="0" smtClean="0">
                <a:latin typeface="Times New Roman"/>
                <a:ea typeface="굴림" pitchFamily="34" charset="-127"/>
                <a:cs typeface="Times New Roman"/>
                <a:sym typeface="Symbol"/>
              </a:rPr>
            </a:br>
            <a:endParaRPr lang="en-US" sz="3600" dirty="0">
              <a:solidFill>
                <a:srgbClr val="4D4D4D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857620" y="856357"/>
            <a:ext cx="4929222" cy="59708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/>
            <a:r>
              <a:rPr lang="ru-RU" altLang="ko-KR" sz="1400" dirty="0" smtClean="0">
                <a:latin typeface="Times New Roman"/>
                <a:ea typeface="굴림" pitchFamily="34" charset="-127"/>
                <a:cs typeface="Times New Roman"/>
                <a:sym typeface="Symbol"/>
              </a:rPr>
              <a:t>Основание  пирамиды принадлежит горизонтальной плоскости проекций, его горизонтальная проекция является натуральной величиной.</a:t>
            </a:r>
          </a:p>
          <a:p>
            <a:pPr marL="285750" indent="-285750"/>
            <a:r>
              <a:rPr lang="ru-RU" sz="1400" dirty="0" smtClean="0">
                <a:latin typeface="Times New Roman"/>
                <a:ea typeface="굴림" pitchFamily="34" charset="-127"/>
                <a:cs typeface="Times New Roman"/>
                <a:sym typeface="Symbol"/>
              </a:rPr>
              <a:t>Плоскость задана таким образом, что пересекает только боковую поверхность пирамиды. Следовательно, сечение будет иметь треугольную форму. Т.к. горизонталь плоскости </a:t>
            </a:r>
            <a:r>
              <a:rPr lang="en-US" sz="1400" dirty="0" smtClean="0">
                <a:latin typeface="Times New Roman"/>
                <a:ea typeface="굴림" pitchFamily="34" charset="-127"/>
                <a:cs typeface="Times New Roman"/>
                <a:sym typeface="Symbol"/>
              </a:rPr>
              <a:t>h</a:t>
            </a:r>
            <a:r>
              <a:rPr lang="ru-RU" sz="1400" dirty="0" smtClean="0">
                <a:latin typeface="Times New Roman"/>
                <a:ea typeface="굴림" pitchFamily="34" charset="-127"/>
                <a:cs typeface="Times New Roman"/>
                <a:sym typeface="Symbol"/>
              </a:rPr>
              <a:t> проходит через одну из вершин основания, то одна из точек сечения известна - точка С. Остальные точки сечения можно найти с помощью дополнительных секущих плоскостей  и ʹ, проходящих через ребра </a:t>
            </a:r>
            <a:r>
              <a:rPr lang="en-US" sz="1400" dirty="0" smtClean="0">
                <a:latin typeface="Times New Roman"/>
                <a:ea typeface="굴림" pitchFamily="34" charset="-127"/>
                <a:cs typeface="Times New Roman"/>
                <a:sym typeface="Symbol"/>
              </a:rPr>
              <a:t>S</a:t>
            </a:r>
            <a:r>
              <a:rPr lang="ru-RU" sz="1400" dirty="0" smtClean="0">
                <a:latin typeface="Times New Roman"/>
                <a:ea typeface="굴림" pitchFamily="34" charset="-127"/>
                <a:cs typeface="Times New Roman"/>
                <a:sym typeface="Symbol"/>
              </a:rPr>
              <a:t>А и </a:t>
            </a:r>
            <a:r>
              <a:rPr lang="en-US" sz="1400" dirty="0" smtClean="0">
                <a:latin typeface="Times New Roman"/>
                <a:ea typeface="굴림" pitchFamily="34" charset="-127"/>
                <a:cs typeface="Times New Roman"/>
                <a:sym typeface="Symbol"/>
              </a:rPr>
              <a:t>S</a:t>
            </a:r>
            <a:r>
              <a:rPr lang="ru-RU" sz="1400" dirty="0" smtClean="0">
                <a:latin typeface="Times New Roman"/>
                <a:ea typeface="굴림" pitchFamily="34" charset="-127"/>
                <a:cs typeface="Times New Roman"/>
                <a:sym typeface="Symbol"/>
              </a:rPr>
              <a:t>В.</a:t>
            </a:r>
          </a:p>
          <a:p>
            <a:pPr marL="285750" indent="-285750"/>
            <a:endParaRPr lang="ru-RU" sz="1400" dirty="0" smtClean="0">
              <a:latin typeface="Times New Roman"/>
              <a:ea typeface="굴림" pitchFamily="34" charset="-127"/>
              <a:cs typeface="Times New Roman"/>
              <a:sym typeface="Symbol"/>
            </a:endParaRPr>
          </a:p>
          <a:p>
            <a:pPr marL="285750" indent="-285750"/>
            <a:r>
              <a:rPr lang="ru-RU" sz="1400" dirty="0" smtClean="0">
                <a:latin typeface="Times New Roman"/>
                <a:ea typeface="굴림" pitchFamily="34" charset="-127"/>
                <a:cs typeface="Times New Roman"/>
                <a:sym typeface="Symbol"/>
              </a:rPr>
              <a:t>Для улучшения наглядности изображения необходимо показать видимость:</a:t>
            </a:r>
          </a:p>
          <a:p>
            <a:pPr marL="342900" indent="-342900">
              <a:buAutoNum type="arabicParenR"/>
            </a:pPr>
            <a:r>
              <a:rPr lang="ru-RU" sz="1400" dirty="0" smtClean="0">
                <a:latin typeface="Times New Roman"/>
                <a:ea typeface="굴림" pitchFamily="34" charset="-127"/>
                <a:cs typeface="Times New Roman"/>
                <a:sym typeface="Symbol"/>
              </a:rPr>
              <a:t>сечения относительно поверхности многогранника и выделить его цветным карандашом;</a:t>
            </a:r>
          </a:p>
          <a:p>
            <a:pPr marL="342900" indent="-342900">
              <a:buAutoNum type="arabicParenR"/>
            </a:pPr>
            <a:r>
              <a:rPr lang="ru-RU" sz="1400" dirty="0" smtClean="0">
                <a:latin typeface="Times New Roman"/>
                <a:ea typeface="굴림" pitchFamily="34" charset="-127"/>
                <a:cs typeface="Times New Roman"/>
                <a:sym typeface="Symbol"/>
              </a:rPr>
              <a:t>поверхности относительно заданной плоскости;</a:t>
            </a:r>
          </a:p>
          <a:p>
            <a:pPr marL="342900" indent="-342900">
              <a:buAutoNum type="arabicParenR"/>
            </a:pPr>
            <a:r>
              <a:rPr lang="ru-RU" sz="1400" dirty="0" smtClean="0">
                <a:latin typeface="Times New Roman"/>
                <a:ea typeface="굴림" pitchFamily="34" charset="-127"/>
                <a:cs typeface="Times New Roman"/>
                <a:sym typeface="Symbol"/>
              </a:rPr>
              <a:t>Геометрических элементов, которыми задана плоскость, относительно поверхности многогранника.</a:t>
            </a:r>
          </a:p>
          <a:p>
            <a:pPr marL="342900" indent="-342900">
              <a:buAutoNum type="arabicParenR"/>
            </a:pPr>
            <a:endParaRPr lang="ru-RU" sz="1400" dirty="0" smtClean="0">
              <a:latin typeface="Times New Roman"/>
              <a:ea typeface="굴림" pitchFamily="34" charset="-127"/>
              <a:cs typeface="Times New Roman"/>
              <a:sym typeface="Symbol"/>
            </a:endParaRPr>
          </a:p>
          <a:p>
            <a:pPr marL="342900" indent="-342900"/>
            <a:r>
              <a:rPr lang="ru-RU" sz="1400" dirty="0" smtClean="0">
                <a:latin typeface="Times New Roman"/>
                <a:ea typeface="굴림" pitchFamily="34" charset="-127"/>
                <a:cs typeface="Times New Roman"/>
                <a:sym typeface="Symbol"/>
              </a:rPr>
              <a:t>Натуральная величина сечения определяется вращением вокруг линии уровня, другие необходимые для построения развертки натуральные величины в данной задаче определены методом прямоугольного треугольника.</a:t>
            </a:r>
          </a:p>
          <a:p>
            <a:pPr marL="342900" indent="-342900">
              <a:buAutoNum type="arabicParenR"/>
            </a:pPr>
            <a:endParaRPr lang="ru-RU" sz="1600" dirty="0" smtClean="0">
              <a:latin typeface="Times New Roman"/>
              <a:ea typeface="굴림" pitchFamily="34" charset="-127"/>
              <a:cs typeface="Times New Roman"/>
              <a:sym typeface="Symbol"/>
            </a:endParaRPr>
          </a:p>
          <a:p>
            <a:pPr marL="285750" indent="-285750"/>
            <a:endParaRPr lang="en-US" sz="1600" dirty="0"/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 rot="5400000" flipH="1" flipV="1">
            <a:off x="571472" y="2786058"/>
            <a:ext cx="1643074" cy="500066"/>
          </a:xfrm>
          <a:prstGeom prst="line">
            <a:avLst/>
          </a:prstGeom>
          <a:ln w="2857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rot="16200000" flipH="1">
            <a:off x="1035819" y="2821777"/>
            <a:ext cx="1643074" cy="428628"/>
          </a:xfrm>
          <a:prstGeom prst="line">
            <a:avLst/>
          </a:prstGeom>
          <a:ln w="2857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 rot="16200000" flipH="1">
            <a:off x="1393009" y="2464587"/>
            <a:ext cx="1643074" cy="1143008"/>
          </a:xfrm>
          <a:prstGeom prst="line">
            <a:avLst/>
          </a:prstGeom>
          <a:ln w="2857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>
            <a:off x="1142976" y="3857628"/>
            <a:ext cx="1643074" cy="1588"/>
          </a:xfrm>
          <a:prstGeom prst="line">
            <a:avLst/>
          </a:prstGeom>
          <a:ln w="2857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 flipV="1">
            <a:off x="1142976" y="4071942"/>
            <a:ext cx="1643074" cy="714380"/>
          </a:xfrm>
          <a:prstGeom prst="line">
            <a:avLst/>
          </a:prstGeom>
          <a:ln w="2857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 rot="5400000">
            <a:off x="1785918" y="4357694"/>
            <a:ext cx="1285884" cy="714380"/>
          </a:xfrm>
          <a:prstGeom prst="line">
            <a:avLst/>
          </a:prstGeom>
          <a:ln w="2857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единительная линия 26"/>
          <p:cNvCxnSpPr/>
          <p:nvPr/>
        </p:nvCxnSpPr>
        <p:spPr>
          <a:xfrm rot="10800000">
            <a:off x="1142976" y="4786322"/>
            <a:ext cx="928694" cy="571504"/>
          </a:xfrm>
          <a:prstGeom prst="line">
            <a:avLst/>
          </a:prstGeom>
          <a:ln w="2857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единительная линия 29"/>
          <p:cNvCxnSpPr/>
          <p:nvPr/>
        </p:nvCxnSpPr>
        <p:spPr>
          <a:xfrm rot="10800000" flipV="1">
            <a:off x="1643042" y="4071942"/>
            <a:ext cx="1143008" cy="785818"/>
          </a:xfrm>
          <a:prstGeom prst="line">
            <a:avLst/>
          </a:prstGeom>
          <a:ln w="2857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единительная линия 32"/>
          <p:cNvCxnSpPr/>
          <p:nvPr/>
        </p:nvCxnSpPr>
        <p:spPr>
          <a:xfrm>
            <a:off x="1142976" y="4786322"/>
            <a:ext cx="571504" cy="71438"/>
          </a:xfrm>
          <a:prstGeom prst="line">
            <a:avLst/>
          </a:prstGeom>
          <a:ln w="2857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Прямая соединительная линия 35"/>
          <p:cNvCxnSpPr/>
          <p:nvPr/>
        </p:nvCxnSpPr>
        <p:spPr>
          <a:xfrm rot="16200000" flipH="1">
            <a:off x="1643042" y="4929198"/>
            <a:ext cx="500066" cy="357190"/>
          </a:xfrm>
          <a:prstGeom prst="line">
            <a:avLst/>
          </a:prstGeom>
          <a:ln w="2857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Прямая соединительная линия 39"/>
          <p:cNvCxnSpPr/>
          <p:nvPr/>
        </p:nvCxnSpPr>
        <p:spPr>
          <a:xfrm>
            <a:off x="857224" y="2428868"/>
            <a:ext cx="3143272" cy="142876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Прямая соединительная линия 42"/>
          <p:cNvCxnSpPr/>
          <p:nvPr/>
        </p:nvCxnSpPr>
        <p:spPr>
          <a:xfrm rot="10800000" flipV="1">
            <a:off x="785786" y="3857628"/>
            <a:ext cx="3214710" cy="250033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TextBox 57"/>
          <p:cNvSpPr txBox="1"/>
          <p:nvPr/>
        </p:nvSpPr>
        <p:spPr>
          <a:xfrm>
            <a:off x="1285852" y="1714488"/>
            <a:ext cx="3834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Times New Roman"/>
                <a:cs typeface="Times New Roman"/>
              </a:rPr>
              <a:t>S</a:t>
            </a:r>
            <a:r>
              <a:rPr lang="ru-RU" sz="1100" dirty="0" smtClean="0">
                <a:latin typeface="Times New Roman"/>
                <a:cs typeface="Times New Roman"/>
              </a:rPr>
              <a:t>2</a:t>
            </a:r>
            <a:endParaRPr lang="ru-RU" dirty="0"/>
          </a:p>
        </p:txBody>
      </p:sp>
      <p:sp>
        <p:nvSpPr>
          <p:cNvPr id="59" name="TextBox 58"/>
          <p:cNvSpPr txBox="1"/>
          <p:nvPr/>
        </p:nvSpPr>
        <p:spPr>
          <a:xfrm>
            <a:off x="1785918" y="4643446"/>
            <a:ext cx="3834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Times New Roman"/>
                <a:cs typeface="Times New Roman"/>
              </a:rPr>
              <a:t>S</a:t>
            </a:r>
            <a:r>
              <a:rPr lang="ru-RU" sz="1100" dirty="0" smtClean="0">
                <a:latin typeface="Times New Roman"/>
                <a:cs typeface="Times New Roman"/>
              </a:rPr>
              <a:t>1</a:t>
            </a:r>
            <a:endParaRPr lang="ru-RU" dirty="0"/>
          </a:p>
        </p:txBody>
      </p:sp>
      <p:sp>
        <p:nvSpPr>
          <p:cNvPr id="60" name="TextBox 59"/>
          <p:cNvSpPr txBox="1"/>
          <p:nvPr/>
        </p:nvSpPr>
        <p:spPr>
          <a:xfrm>
            <a:off x="714348" y="3857628"/>
            <a:ext cx="4090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А</a:t>
            </a:r>
            <a:r>
              <a:rPr lang="ru-RU" sz="1200" dirty="0" smtClean="0"/>
              <a:t>2</a:t>
            </a:r>
            <a:endParaRPr lang="ru-RU" dirty="0"/>
          </a:p>
        </p:txBody>
      </p:sp>
      <p:sp>
        <p:nvSpPr>
          <p:cNvPr id="61" name="TextBox 60"/>
          <p:cNvSpPr txBox="1"/>
          <p:nvPr/>
        </p:nvSpPr>
        <p:spPr>
          <a:xfrm>
            <a:off x="714348" y="4429132"/>
            <a:ext cx="39626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А</a:t>
            </a:r>
            <a:r>
              <a:rPr lang="ru-RU" sz="1200" dirty="0" smtClean="0"/>
              <a:t>1</a:t>
            </a:r>
            <a:endParaRPr lang="ru-RU" dirty="0"/>
          </a:p>
        </p:txBody>
      </p:sp>
      <p:sp>
        <p:nvSpPr>
          <p:cNvPr id="63" name="Овал 62"/>
          <p:cNvSpPr/>
          <p:nvPr/>
        </p:nvSpPr>
        <p:spPr>
          <a:xfrm>
            <a:off x="1643042" y="4786322"/>
            <a:ext cx="142876" cy="142876"/>
          </a:xfrm>
          <a:prstGeom prst="ellipse">
            <a:avLst/>
          </a:prstGeom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4" name="Овал 63"/>
          <p:cNvSpPr/>
          <p:nvPr/>
        </p:nvSpPr>
        <p:spPr>
          <a:xfrm>
            <a:off x="2000232" y="5286388"/>
            <a:ext cx="142876" cy="142876"/>
          </a:xfrm>
          <a:prstGeom prst="ellipse">
            <a:avLst/>
          </a:prstGeom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5" name="Овал 64"/>
          <p:cNvSpPr/>
          <p:nvPr/>
        </p:nvSpPr>
        <p:spPr>
          <a:xfrm>
            <a:off x="1071538" y="4643446"/>
            <a:ext cx="142876" cy="142876"/>
          </a:xfrm>
          <a:prstGeom prst="ellipse">
            <a:avLst/>
          </a:prstGeom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6" name="Овал 65"/>
          <p:cNvSpPr/>
          <p:nvPr/>
        </p:nvSpPr>
        <p:spPr>
          <a:xfrm>
            <a:off x="1071538" y="3786190"/>
            <a:ext cx="142876" cy="142876"/>
          </a:xfrm>
          <a:prstGeom prst="ellipse">
            <a:avLst/>
          </a:prstGeom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7" name="Овал 66"/>
          <p:cNvSpPr/>
          <p:nvPr/>
        </p:nvSpPr>
        <p:spPr>
          <a:xfrm>
            <a:off x="2000232" y="3786190"/>
            <a:ext cx="142876" cy="142876"/>
          </a:xfrm>
          <a:prstGeom prst="ellipse">
            <a:avLst/>
          </a:prstGeom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8" name="Овал 67"/>
          <p:cNvSpPr/>
          <p:nvPr/>
        </p:nvSpPr>
        <p:spPr>
          <a:xfrm>
            <a:off x="2714612" y="3786190"/>
            <a:ext cx="142876" cy="142876"/>
          </a:xfrm>
          <a:prstGeom prst="ellipse">
            <a:avLst/>
          </a:prstGeom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9" name="Овал 68"/>
          <p:cNvSpPr/>
          <p:nvPr/>
        </p:nvSpPr>
        <p:spPr>
          <a:xfrm>
            <a:off x="1571604" y="2214554"/>
            <a:ext cx="142876" cy="142876"/>
          </a:xfrm>
          <a:prstGeom prst="ellipse">
            <a:avLst/>
          </a:prstGeom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0" name="Овал 69"/>
          <p:cNvSpPr/>
          <p:nvPr/>
        </p:nvSpPr>
        <p:spPr>
          <a:xfrm>
            <a:off x="2714612" y="4000504"/>
            <a:ext cx="142876" cy="142876"/>
          </a:xfrm>
          <a:prstGeom prst="ellipse">
            <a:avLst/>
          </a:prstGeom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1" name="Овал 70"/>
          <p:cNvSpPr/>
          <p:nvPr/>
        </p:nvSpPr>
        <p:spPr>
          <a:xfrm>
            <a:off x="3857620" y="3786190"/>
            <a:ext cx="142876" cy="14287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74" name="Прямая соединительная линия 73"/>
          <p:cNvCxnSpPr>
            <a:stCxn id="66" idx="4"/>
            <a:endCxn id="65" idx="0"/>
          </p:cNvCxnSpPr>
          <p:nvPr/>
        </p:nvCxnSpPr>
        <p:spPr>
          <a:xfrm rot="5400000">
            <a:off x="785786" y="4286256"/>
            <a:ext cx="71438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Прямая соединительная линия 75"/>
          <p:cNvCxnSpPr>
            <a:endCxn id="63" idx="0"/>
          </p:cNvCxnSpPr>
          <p:nvPr/>
        </p:nvCxnSpPr>
        <p:spPr>
          <a:xfrm rot="16200000" flipH="1">
            <a:off x="465109" y="3536951"/>
            <a:ext cx="2428892" cy="6985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Прямая соединительная линия 76"/>
          <p:cNvCxnSpPr>
            <a:endCxn id="64" idx="0"/>
          </p:cNvCxnSpPr>
          <p:nvPr/>
        </p:nvCxnSpPr>
        <p:spPr>
          <a:xfrm rot="5400000">
            <a:off x="1393803" y="4606933"/>
            <a:ext cx="1357322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Прямая соединительная линия 77"/>
          <p:cNvCxnSpPr>
            <a:endCxn id="70" idx="0"/>
          </p:cNvCxnSpPr>
          <p:nvPr/>
        </p:nvCxnSpPr>
        <p:spPr>
          <a:xfrm rot="5400000">
            <a:off x="2751125" y="3963991"/>
            <a:ext cx="7143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2" name="TextBox 81"/>
          <p:cNvSpPr txBox="1"/>
          <p:nvPr/>
        </p:nvSpPr>
        <p:spPr>
          <a:xfrm>
            <a:off x="2786050" y="3429000"/>
            <a:ext cx="3818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В</a:t>
            </a:r>
            <a:r>
              <a:rPr lang="ru-RU" sz="1100" dirty="0" smtClean="0"/>
              <a:t>2</a:t>
            </a:r>
            <a:endParaRPr lang="ru-RU" dirty="0"/>
          </a:p>
        </p:txBody>
      </p:sp>
      <p:sp>
        <p:nvSpPr>
          <p:cNvPr id="83" name="TextBox 82"/>
          <p:cNvSpPr txBox="1"/>
          <p:nvPr/>
        </p:nvSpPr>
        <p:spPr>
          <a:xfrm>
            <a:off x="2786050" y="4071942"/>
            <a:ext cx="3818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В</a:t>
            </a:r>
            <a:r>
              <a:rPr lang="ru-RU" sz="1100" dirty="0" smtClean="0"/>
              <a:t>1</a:t>
            </a:r>
            <a:endParaRPr lang="ru-RU" dirty="0"/>
          </a:p>
        </p:txBody>
      </p:sp>
      <p:cxnSp>
        <p:nvCxnSpPr>
          <p:cNvPr id="84" name="Прямая соединительная линия 83"/>
          <p:cNvCxnSpPr>
            <a:endCxn id="71" idx="2"/>
          </p:cNvCxnSpPr>
          <p:nvPr/>
        </p:nvCxnSpPr>
        <p:spPr>
          <a:xfrm>
            <a:off x="214282" y="3857628"/>
            <a:ext cx="3643338" cy="1588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9" name="TextBox 88"/>
          <p:cNvSpPr txBox="1"/>
          <p:nvPr/>
        </p:nvSpPr>
        <p:spPr>
          <a:xfrm>
            <a:off x="2143108" y="3429000"/>
            <a:ext cx="3802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С</a:t>
            </a:r>
            <a:r>
              <a:rPr lang="ru-RU" sz="1100" dirty="0" smtClean="0"/>
              <a:t>2</a:t>
            </a:r>
            <a:endParaRPr lang="ru-RU" dirty="0"/>
          </a:p>
        </p:txBody>
      </p:sp>
      <p:sp>
        <p:nvSpPr>
          <p:cNvPr id="90" name="TextBox 89"/>
          <p:cNvSpPr txBox="1"/>
          <p:nvPr/>
        </p:nvSpPr>
        <p:spPr>
          <a:xfrm>
            <a:off x="1928794" y="5429264"/>
            <a:ext cx="3802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С</a:t>
            </a:r>
            <a:r>
              <a:rPr lang="ru-RU" sz="1100" dirty="0" smtClean="0"/>
              <a:t>1</a:t>
            </a:r>
            <a:endParaRPr lang="ru-RU" dirty="0"/>
          </a:p>
        </p:txBody>
      </p:sp>
      <p:sp>
        <p:nvSpPr>
          <p:cNvPr id="91" name="TextBox 90"/>
          <p:cNvSpPr txBox="1"/>
          <p:nvPr/>
        </p:nvSpPr>
        <p:spPr>
          <a:xfrm rot="1294901">
            <a:off x="928662" y="2143116"/>
            <a:ext cx="3513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Times New Roman"/>
                <a:cs typeface="Times New Roman"/>
              </a:rPr>
              <a:t>f</a:t>
            </a:r>
            <a:r>
              <a:rPr lang="ru-RU" sz="1200" dirty="0" smtClean="0">
                <a:latin typeface="Times New Roman"/>
                <a:cs typeface="Times New Roman"/>
              </a:rPr>
              <a:t>2</a:t>
            </a:r>
            <a:endParaRPr lang="ru-RU" dirty="0"/>
          </a:p>
        </p:txBody>
      </p:sp>
      <p:sp>
        <p:nvSpPr>
          <p:cNvPr id="92" name="TextBox 91"/>
          <p:cNvSpPr txBox="1"/>
          <p:nvPr/>
        </p:nvSpPr>
        <p:spPr>
          <a:xfrm rot="19221052">
            <a:off x="1003867" y="5433588"/>
            <a:ext cx="3706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Times New Roman"/>
                <a:cs typeface="Times New Roman"/>
              </a:rPr>
              <a:t>h</a:t>
            </a:r>
            <a:r>
              <a:rPr lang="ru-RU" sz="1050" dirty="0" smtClean="0">
                <a:latin typeface="Times New Roman"/>
                <a:cs typeface="Times New Roman"/>
              </a:rPr>
              <a:t>1</a:t>
            </a:r>
            <a:endParaRPr lang="ru-RU" dirty="0"/>
          </a:p>
        </p:txBody>
      </p:sp>
      <p:sp>
        <p:nvSpPr>
          <p:cNvPr id="93" name="TextBox 92"/>
          <p:cNvSpPr txBox="1"/>
          <p:nvPr/>
        </p:nvSpPr>
        <p:spPr>
          <a:xfrm>
            <a:off x="357158" y="3429000"/>
            <a:ext cx="6575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Times New Roman"/>
                <a:cs typeface="Times New Roman"/>
              </a:rPr>
              <a:t>h</a:t>
            </a:r>
            <a:r>
              <a:rPr lang="ru-RU" sz="1050" dirty="0" smtClean="0">
                <a:latin typeface="Times New Roman"/>
                <a:cs typeface="Times New Roman"/>
              </a:rPr>
              <a:t>2</a:t>
            </a:r>
            <a:r>
              <a:rPr lang="en-US" dirty="0" smtClean="0">
                <a:latin typeface="Times New Roman"/>
                <a:cs typeface="Times New Roman"/>
                <a:sym typeface="Symbol"/>
              </a:rPr>
              <a:t>f</a:t>
            </a:r>
            <a:r>
              <a:rPr lang="ru-RU" sz="1050" dirty="0" smtClean="0">
                <a:latin typeface="Times New Roman"/>
                <a:cs typeface="Times New Roman"/>
                <a:sym typeface="Symbol"/>
              </a:rPr>
              <a:t>1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9947375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2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2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2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2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2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2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2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2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2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20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2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2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2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20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2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3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/>
      <p:bldP spid="59" grpId="0"/>
      <p:bldP spid="60" grpId="0"/>
      <p:bldP spid="61" grpId="0"/>
      <p:bldP spid="63" grpId="0" animBg="1"/>
      <p:bldP spid="64" grpId="0" animBg="1"/>
      <p:bldP spid="65" grpId="0" animBg="1"/>
      <p:bldP spid="66" grpId="0" animBg="1"/>
      <p:bldP spid="67" grpId="0" animBg="1"/>
      <p:bldP spid="68" grpId="0" animBg="1"/>
      <p:bldP spid="70" grpId="0" animBg="1"/>
      <p:bldP spid="71" grpId="0" animBg="1"/>
      <p:bldP spid="82" grpId="0"/>
      <p:bldP spid="83" grpId="0"/>
      <p:bldP spid="89" grpId="0"/>
      <p:bldP spid="90" grpId="0"/>
      <p:bldP spid="91" grpId="0"/>
      <p:bldP spid="92" grpId="0"/>
      <p:bldP spid="9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143504" y="1785926"/>
            <a:ext cx="3500462" cy="3000396"/>
          </a:xfrm>
        </p:spPr>
        <p:txBody>
          <a:bodyPr>
            <a:normAutofit/>
          </a:bodyPr>
          <a:lstStyle/>
          <a:p>
            <a:pPr marL="457200" indent="-457200">
              <a:buAutoNum type="arabicParenR"/>
            </a:pPr>
            <a:r>
              <a:rPr lang="ru-RU" sz="2800" dirty="0" smtClean="0"/>
              <a:t>С</a:t>
            </a:r>
            <a:r>
              <a:rPr lang="el-GR" sz="2800" dirty="0" smtClean="0">
                <a:latin typeface="Times New Roman"/>
                <a:cs typeface="Times New Roman"/>
              </a:rPr>
              <a:t>ϵ</a:t>
            </a:r>
            <a:r>
              <a:rPr lang="en-US" sz="2800" dirty="0" smtClean="0">
                <a:latin typeface="Times New Roman"/>
                <a:cs typeface="Times New Roman"/>
              </a:rPr>
              <a:t>h</a:t>
            </a:r>
            <a:r>
              <a:rPr lang="ru-RU" sz="2800" dirty="0" smtClean="0">
                <a:latin typeface="Times New Roman"/>
                <a:cs typeface="Times New Roman"/>
              </a:rPr>
              <a:t> по условию</a:t>
            </a:r>
          </a:p>
          <a:p>
            <a:pPr marL="457200" indent="-457200">
              <a:buAutoNum type="arabicParenR"/>
            </a:pPr>
            <a:r>
              <a:rPr lang="ru-RU" sz="2800" dirty="0" smtClean="0">
                <a:latin typeface="Times New Roman"/>
                <a:cs typeface="Times New Roman"/>
              </a:rPr>
              <a:t>S</a:t>
            </a:r>
            <a:r>
              <a:rPr lang="el-GR" sz="2800" dirty="0" smtClean="0">
                <a:latin typeface="Times New Roman"/>
                <a:cs typeface="Times New Roman"/>
              </a:rPr>
              <a:t>ϵ</a:t>
            </a:r>
            <a:r>
              <a:rPr lang="el-GR" sz="2800" dirty="0" smtClean="0">
                <a:latin typeface="Times New Roman"/>
                <a:cs typeface="Times New Roman"/>
                <a:sym typeface="Symbol"/>
              </a:rPr>
              <a:t></a:t>
            </a:r>
            <a:r>
              <a:rPr lang="ru-RU" sz="2800" dirty="0" smtClean="0">
                <a:latin typeface="Times New Roman"/>
                <a:cs typeface="Times New Roman"/>
                <a:sym typeface="Symbol"/>
              </a:rPr>
              <a:t>(</a:t>
            </a:r>
            <a:r>
              <a:rPr lang="el-GR" sz="2800" dirty="0" smtClean="0">
                <a:latin typeface="Times New Roman"/>
                <a:cs typeface="Times New Roman"/>
                <a:sym typeface="Symbol"/>
              </a:rPr>
              <a:t></a:t>
            </a:r>
            <a:r>
              <a:rPr lang="ru-RU" sz="1400" dirty="0" smtClean="0">
                <a:latin typeface="Times New Roman"/>
                <a:cs typeface="Times New Roman"/>
                <a:sym typeface="Symbol"/>
              </a:rPr>
              <a:t>2</a:t>
            </a:r>
            <a:r>
              <a:rPr lang="ru-RU" sz="2800" dirty="0" smtClean="0">
                <a:latin typeface="Times New Roman"/>
                <a:cs typeface="Times New Roman"/>
                <a:sym typeface="Symbol"/>
              </a:rPr>
              <a:t>)</a:t>
            </a:r>
            <a:r>
              <a:rPr lang="el-GR" sz="2800" dirty="0" smtClean="0">
                <a:latin typeface="Times New Roman"/>
                <a:cs typeface="Times New Roman"/>
                <a:sym typeface="Symbol"/>
              </a:rPr>
              <a:t></a:t>
            </a:r>
            <a:r>
              <a:rPr lang="ru-RU" sz="2800" dirty="0" smtClean="0">
                <a:latin typeface="Times New Roman"/>
                <a:cs typeface="Times New Roman"/>
                <a:sym typeface="Symbol"/>
              </a:rPr>
              <a:t>П</a:t>
            </a:r>
            <a:r>
              <a:rPr lang="ru-RU" sz="1400" dirty="0" smtClean="0">
                <a:latin typeface="Times New Roman"/>
                <a:cs typeface="Times New Roman"/>
                <a:sym typeface="Symbol"/>
              </a:rPr>
              <a:t>2</a:t>
            </a:r>
            <a:endParaRPr lang="ru-RU" sz="2800" dirty="0" smtClean="0">
              <a:latin typeface="Times New Roman"/>
              <a:cs typeface="Times New Roman"/>
              <a:sym typeface="Symbol"/>
            </a:endParaRPr>
          </a:p>
          <a:p>
            <a:pPr marL="457200" indent="-457200">
              <a:buNone/>
            </a:pPr>
            <a:r>
              <a:rPr lang="ru-RU" sz="2800" dirty="0" smtClean="0">
                <a:latin typeface="Times New Roman"/>
                <a:cs typeface="Times New Roman"/>
                <a:sym typeface="Symbol"/>
              </a:rPr>
              <a:t>= (1-2)</a:t>
            </a:r>
          </a:p>
          <a:p>
            <a:pPr marL="457200" indent="-457200">
              <a:buNone/>
            </a:pPr>
            <a:r>
              <a:rPr lang="ru-RU" sz="2800" dirty="0" smtClean="0">
                <a:latin typeface="Times New Roman"/>
                <a:cs typeface="Times New Roman"/>
                <a:sym typeface="Symbol"/>
              </a:rPr>
              <a:t>(1-2)</a:t>
            </a:r>
            <a:r>
              <a:rPr lang="en-US" sz="2800" dirty="0" smtClean="0">
                <a:latin typeface="Times New Roman"/>
                <a:cs typeface="Times New Roman"/>
                <a:sym typeface="Symbol"/>
              </a:rPr>
              <a:t>S</a:t>
            </a:r>
            <a:r>
              <a:rPr lang="ru-RU" sz="2800" dirty="0" smtClean="0">
                <a:latin typeface="Times New Roman"/>
                <a:cs typeface="Times New Roman"/>
                <a:sym typeface="Symbol"/>
              </a:rPr>
              <a:t>А=К</a:t>
            </a:r>
            <a:r>
              <a:rPr lang="ru-RU" sz="2800" dirty="0" smtClean="0">
                <a:latin typeface="Times New Roman"/>
                <a:cs typeface="Times New Roman"/>
              </a:rPr>
              <a:t> </a:t>
            </a:r>
            <a:endParaRPr lang="ru-RU" sz="2800" dirty="0"/>
          </a:p>
        </p:txBody>
      </p:sp>
      <p:cxnSp>
        <p:nvCxnSpPr>
          <p:cNvPr id="4" name="Прямая соединительная линия 3"/>
          <p:cNvCxnSpPr/>
          <p:nvPr/>
        </p:nvCxnSpPr>
        <p:spPr>
          <a:xfrm rot="5400000" flipH="1" flipV="1">
            <a:off x="571472" y="1928802"/>
            <a:ext cx="1643074" cy="500066"/>
          </a:xfrm>
          <a:prstGeom prst="line">
            <a:avLst/>
          </a:prstGeom>
          <a:ln w="2857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Прямая соединительная линия 4"/>
          <p:cNvCxnSpPr/>
          <p:nvPr/>
        </p:nvCxnSpPr>
        <p:spPr>
          <a:xfrm rot="16200000" flipH="1">
            <a:off x="1035819" y="1964521"/>
            <a:ext cx="1643074" cy="428628"/>
          </a:xfrm>
          <a:prstGeom prst="line">
            <a:avLst/>
          </a:prstGeom>
          <a:ln w="2857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 rot="16200000" flipH="1">
            <a:off x="1393009" y="1607331"/>
            <a:ext cx="1643074" cy="1143008"/>
          </a:xfrm>
          <a:prstGeom prst="line">
            <a:avLst/>
          </a:prstGeom>
          <a:ln w="2857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>
            <a:off x="1142976" y="3000372"/>
            <a:ext cx="1643074" cy="1588"/>
          </a:xfrm>
          <a:prstGeom prst="line">
            <a:avLst/>
          </a:prstGeom>
          <a:ln w="2857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 flipV="1">
            <a:off x="1142976" y="3214686"/>
            <a:ext cx="1643074" cy="714380"/>
          </a:xfrm>
          <a:prstGeom prst="line">
            <a:avLst/>
          </a:prstGeom>
          <a:ln w="2857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rot="5400000">
            <a:off x="1785918" y="3500438"/>
            <a:ext cx="1285884" cy="714380"/>
          </a:xfrm>
          <a:prstGeom prst="line">
            <a:avLst/>
          </a:prstGeom>
          <a:ln w="2857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rot="10800000">
            <a:off x="1142976" y="3929066"/>
            <a:ext cx="928694" cy="571504"/>
          </a:xfrm>
          <a:prstGeom prst="line">
            <a:avLst/>
          </a:prstGeom>
          <a:ln w="2857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 rot="10800000" flipV="1">
            <a:off x="1643042" y="3214686"/>
            <a:ext cx="1143008" cy="785818"/>
          </a:xfrm>
          <a:prstGeom prst="line">
            <a:avLst/>
          </a:prstGeom>
          <a:ln w="2857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>
            <a:off x="1142976" y="3929066"/>
            <a:ext cx="571504" cy="71438"/>
          </a:xfrm>
          <a:prstGeom prst="line">
            <a:avLst/>
          </a:prstGeom>
          <a:ln w="2857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 rot="16200000" flipH="1">
            <a:off x="1643042" y="4071942"/>
            <a:ext cx="500066" cy="357190"/>
          </a:xfrm>
          <a:prstGeom prst="line">
            <a:avLst/>
          </a:prstGeom>
          <a:ln w="2857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>
            <a:off x="857224" y="1571612"/>
            <a:ext cx="3143272" cy="142876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 rot="10800000" flipV="1">
            <a:off x="785786" y="3000372"/>
            <a:ext cx="3214710" cy="250033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1785885" y="1234183"/>
            <a:ext cx="3834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Times New Roman"/>
                <a:cs typeface="Times New Roman"/>
              </a:rPr>
              <a:t>S</a:t>
            </a:r>
            <a:r>
              <a:rPr lang="ru-RU" sz="1100" dirty="0" smtClean="0">
                <a:latin typeface="Times New Roman"/>
                <a:cs typeface="Times New Roman"/>
              </a:rPr>
              <a:t>2</a:t>
            </a:r>
            <a:endParaRPr lang="ru-RU" dirty="0"/>
          </a:p>
        </p:txBody>
      </p:sp>
      <p:sp>
        <p:nvSpPr>
          <p:cNvPr id="17" name="TextBox 16"/>
          <p:cNvSpPr txBox="1"/>
          <p:nvPr/>
        </p:nvSpPr>
        <p:spPr>
          <a:xfrm>
            <a:off x="1785918" y="3786190"/>
            <a:ext cx="3834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Times New Roman"/>
                <a:cs typeface="Times New Roman"/>
              </a:rPr>
              <a:t>S</a:t>
            </a:r>
            <a:r>
              <a:rPr lang="ru-RU" sz="1100" dirty="0" smtClean="0">
                <a:latin typeface="Times New Roman"/>
                <a:cs typeface="Times New Roman"/>
              </a:rPr>
              <a:t>1</a:t>
            </a:r>
            <a:endParaRPr lang="ru-RU" dirty="0"/>
          </a:p>
        </p:txBody>
      </p:sp>
      <p:sp>
        <p:nvSpPr>
          <p:cNvPr id="18" name="TextBox 17"/>
          <p:cNvSpPr txBox="1"/>
          <p:nvPr/>
        </p:nvSpPr>
        <p:spPr>
          <a:xfrm>
            <a:off x="714348" y="3000372"/>
            <a:ext cx="7184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А</a:t>
            </a:r>
            <a:r>
              <a:rPr lang="ru-RU" sz="1100" dirty="0" smtClean="0"/>
              <a:t>2</a:t>
            </a:r>
            <a:r>
              <a:rPr lang="ru-RU" dirty="0" smtClean="0">
                <a:sym typeface="Symbol"/>
              </a:rPr>
              <a:t>2</a:t>
            </a:r>
            <a:r>
              <a:rPr lang="ru-RU" sz="1200" dirty="0" smtClean="0"/>
              <a:t>2</a:t>
            </a:r>
            <a:endParaRPr lang="ru-RU" dirty="0"/>
          </a:p>
        </p:txBody>
      </p:sp>
      <p:sp>
        <p:nvSpPr>
          <p:cNvPr id="19" name="TextBox 18"/>
          <p:cNvSpPr txBox="1"/>
          <p:nvPr/>
        </p:nvSpPr>
        <p:spPr>
          <a:xfrm>
            <a:off x="714348" y="3571876"/>
            <a:ext cx="39626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А</a:t>
            </a:r>
            <a:r>
              <a:rPr lang="ru-RU" sz="1200" dirty="0" smtClean="0"/>
              <a:t>1</a:t>
            </a:r>
            <a:endParaRPr lang="ru-RU" dirty="0"/>
          </a:p>
        </p:txBody>
      </p:sp>
      <p:sp>
        <p:nvSpPr>
          <p:cNvPr id="20" name="Овал 19"/>
          <p:cNvSpPr/>
          <p:nvPr/>
        </p:nvSpPr>
        <p:spPr>
          <a:xfrm>
            <a:off x="1643042" y="3929066"/>
            <a:ext cx="142876" cy="142876"/>
          </a:xfrm>
          <a:prstGeom prst="ellipse">
            <a:avLst/>
          </a:prstGeom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Овал 20"/>
          <p:cNvSpPr/>
          <p:nvPr/>
        </p:nvSpPr>
        <p:spPr>
          <a:xfrm>
            <a:off x="2000232" y="4429132"/>
            <a:ext cx="142876" cy="142876"/>
          </a:xfrm>
          <a:prstGeom prst="ellipse">
            <a:avLst/>
          </a:prstGeom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Овал 21"/>
          <p:cNvSpPr/>
          <p:nvPr/>
        </p:nvSpPr>
        <p:spPr>
          <a:xfrm>
            <a:off x="1071538" y="3786190"/>
            <a:ext cx="142876" cy="142876"/>
          </a:xfrm>
          <a:prstGeom prst="ellipse">
            <a:avLst/>
          </a:prstGeom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Овал 22"/>
          <p:cNvSpPr/>
          <p:nvPr/>
        </p:nvSpPr>
        <p:spPr>
          <a:xfrm>
            <a:off x="1071538" y="2928934"/>
            <a:ext cx="142876" cy="142876"/>
          </a:xfrm>
          <a:prstGeom prst="ellipse">
            <a:avLst/>
          </a:prstGeom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Овал 23"/>
          <p:cNvSpPr/>
          <p:nvPr/>
        </p:nvSpPr>
        <p:spPr>
          <a:xfrm>
            <a:off x="2000232" y="2928934"/>
            <a:ext cx="142876" cy="142876"/>
          </a:xfrm>
          <a:prstGeom prst="ellipse">
            <a:avLst/>
          </a:prstGeom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Овал 24"/>
          <p:cNvSpPr/>
          <p:nvPr/>
        </p:nvSpPr>
        <p:spPr>
          <a:xfrm>
            <a:off x="2714612" y="2928934"/>
            <a:ext cx="142876" cy="142876"/>
          </a:xfrm>
          <a:prstGeom prst="ellipse">
            <a:avLst/>
          </a:prstGeom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Овал 25"/>
          <p:cNvSpPr/>
          <p:nvPr/>
        </p:nvSpPr>
        <p:spPr>
          <a:xfrm>
            <a:off x="1571604" y="1357298"/>
            <a:ext cx="142876" cy="142876"/>
          </a:xfrm>
          <a:prstGeom prst="ellipse">
            <a:avLst/>
          </a:prstGeom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Овал 26"/>
          <p:cNvSpPr/>
          <p:nvPr/>
        </p:nvSpPr>
        <p:spPr>
          <a:xfrm>
            <a:off x="2714612" y="3143248"/>
            <a:ext cx="142876" cy="142876"/>
          </a:xfrm>
          <a:prstGeom prst="ellipse">
            <a:avLst/>
          </a:prstGeom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Овал 27"/>
          <p:cNvSpPr/>
          <p:nvPr/>
        </p:nvSpPr>
        <p:spPr>
          <a:xfrm>
            <a:off x="3857620" y="2928934"/>
            <a:ext cx="142876" cy="14287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9" name="Прямая соединительная линия 28"/>
          <p:cNvCxnSpPr>
            <a:stCxn id="23" idx="4"/>
            <a:endCxn id="22" idx="0"/>
          </p:cNvCxnSpPr>
          <p:nvPr/>
        </p:nvCxnSpPr>
        <p:spPr>
          <a:xfrm rot="5400000">
            <a:off x="785786" y="3429000"/>
            <a:ext cx="71438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единительная линия 29"/>
          <p:cNvCxnSpPr>
            <a:endCxn id="20" idx="0"/>
          </p:cNvCxnSpPr>
          <p:nvPr/>
        </p:nvCxnSpPr>
        <p:spPr>
          <a:xfrm rot="16200000" flipH="1">
            <a:off x="465109" y="2679695"/>
            <a:ext cx="2428892" cy="6985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единительная линия 30"/>
          <p:cNvCxnSpPr>
            <a:endCxn id="21" idx="0"/>
          </p:cNvCxnSpPr>
          <p:nvPr/>
        </p:nvCxnSpPr>
        <p:spPr>
          <a:xfrm rot="5400000">
            <a:off x="1393803" y="3749677"/>
            <a:ext cx="1357322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Прямая соединительная линия 31"/>
          <p:cNvCxnSpPr>
            <a:endCxn id="27" idx="0"/>
          </p:cNvCxnSpPr>
          <p:nvPr/>
        </p:nvCxnSpPr>
        <p:spPr>
          <a:xfrm rot="5400000">
            <a:off x="2751125" y="3106735"/>
            <a:ext cx="7143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Box 32"/>
          <p:cNvSpPr txBox="1"/>
          <p:nvPr/>
        </p:nvSpPr>
        <p:spPr>
          <a:xfrm>
            <a:off x="2786050" y="2571744"/>
            <a:ext cx="3818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В</a:t>
            </a:r>
            <a:r>
              <a:rPr lang="ru-RU" sz="1100" dirty="0" smtClean="0"/>
              <a:t>2</a:t>
            </a:r>
            <a:endParaRPr lang="ru-RU" dirty="0"/>
          </a:p>
        </p:txBody>
      </p:sp>
      <p:sp>
        <p:nvSpPr>
          <p:cNvPr id="34" name="TextBox 33"/>
          <p:cNvSpPr txBox="1"/>
          <p:nvPr/>
        </p:nvSpPr>
        <p:spPr>
          <a:xfrm>
            <a:off x="2786050" y="3214686"/>
            <a:ext cx="3818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В</a:t>
            </a:r>
            <a:r>
              <a:rPr lang="ru-RU" sz="1100" dirty="0" smtClean="0"/>
              <a:t>1</a:t>
            </a:r>
            <a:endParaRPr lang="ru-RU" dirty="0"/>
          </a:p>
        </p:txBody>
      </p:sp>
      <p:cxnSp>
        <p:nvCxnSpPr>
          <p:cNvPr id="35" name="Прямая соединительная линия 34"/>
          <p:cNvCxnSpPr>
            <a:endCxn id="28" idx="2"/>
          </p:cNvCxnSpPr>
          <p:nvPr/>
        </p:nvCxnSpPr>
        <p:spPr>
          <a:xfrm>
            <a:off x="214282" y="3000372"/>
            <a:ext cx="3643338" cy="1588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TextBox 35"/>
          <p:cNvSpPr txBox="1"/>
          <p:nvPr/>
        </p:nvSpPr>
        <p:spPr>
          <a:xfrm>
            <a:off x="2143108" y="2571744"/>
            <a:ext cx="3802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С</a:t>
            </a:r>
            <a:r>
              <a:rPr lang="ru-RU" sz="1100" dirty="0" smtClean="0"/>
              <a:t>2</a:t>
            </a:r>
            <a:endParaRPr lang="ru-RU" dirty="0"/>
          </a:p>
        </p:txBody>
      </p:sp>
      <p:sp>
        <p:nvSpPr>
          <p:cNvPr id="37" name="TextBox 36"/>
          <p:cNvSpPr txBox="1"/>
          <p:nvPr/>
        </p:nvSpPr>
        <p:spPr>
          <a:xfrm>
            <a:off x="1928794" y="4572008"/>
            <a:ext cx="3802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С</a:t>
            </a:r>
            <a:r>
              <a:rPr lang="ru-RU" sz="1100" dirty="0" smtClean="0"/>
              <a:t>1</a:t>
            </a:r>
            <a:endParaRPr lang="ru-RU" dirty="0"/>
          </a:p>
        </p:txBody>
      </p:sp>
      <p:sp>
        <p:nvSpPr>
          <p:cNvPr id="38" name="TextBox 37"/>
          <p:cNvSpPr txBox="1"/>
          <p:nvPr/>
        </p:nvSpPr>
        <p:spPr>
          <a:xfrm rot="1294901">
            <a:off x="928662" y="1285860"/>
            <a:ext cx="3513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Times New Roman"/>
                <a:cs typeface="Times New Roman"/>
              </a:rPr>
              <a:t>f</a:t>
            </a:r>
            <a:r>
              <a:rPr lang="ru-RU" sz="1200" dirty="0" smtClean="0">
                <a:latin typeface="Times New Roman"/>
                <a:cs typeface="Times New Roman"/>
              </a:rPr>
              <a:t>2</a:t>
            </a:r>
            <a:endParaRPr lang="ru-RU" dirty="0"/>
          </a:p>
        </p:txBody>
      </p:sp>
      <p:sp>
        <p:nvSpPr>
          <p:cNvPr id="39" name="TextBox 38"/>
          <p:cNvSpPr txBox="1"/>
          <p:nvPr/>
        </p:nvSpPr>
        <p:spPr>
          <a:xfrm rot="19221052">
            <a:off x="1003867" y="4576332"/>
            <a:ext cx="3706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Times New Roman"/>
                <a:cs typeface="Times New Roman"/>
              </a:rPr>
              <a:t>h</a:t>
            </a:r>
            <a:r>
              <a:rPr lang="ru-RU" sz="1050" dirty="0" smtClean="0">
                <a:latin typeface="Times New Roman"/>
                <a:cs typeface="Times New Roman"/>
              </a:rPr>
              <a:t>1</a:t>
            </a:r>
            <a:endParaRPr lang="ru-RU" dirty="0"/>
          </a:p>
        </p:txBody>
      </p:sp>
      <p:sp>
        <p:nvSpPr>
          <p:cNvPr id="40" name="TextBox 39"/>
          <p:cNvSpPr txBox="1"/>
          <p:nvPr/>
        </p:nvSpPr>
        <p:spPr>
          <a:xfrm>
            <a:off x="357158" y="2571744"/>
            <a:ext cx="6575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Times New Roman"/>
                <a:cs typeface="Times New Roman"/>
              </a:rPr>
              <a:t>h</a:t>
            </a:r>
            <a:r>
              <a:rPr lang="ru-RU" sz="1050" dirty="0" smtClean="0">
                <a:latin typeface="Times New Roman"/>
                <a:cs typeface="Times New Roman"/>
              </a:rPr>
              <a:t>2</a:t>
            </a:r>
            <a:r>
              <a:rPr lang="en-US" dirty="0" smtClean="0">
                <a:latin typeface="Times New Roman"/>
                <a:cs typeface="Times New Roman"/>
                <a:sym typeface="Symbol"/>
              </a:rPr>
              <a:t>f</a:t>
            </a:r>
            <a:r>
              <a:rPr lang="ru-RU" sz="1050" dirty="0" smtClean="0">
                <a:latin typeface="Times New Roman"/>
                <a:cs typeface="Times New Roman"/>
                <a:sym typeface="Symbol"/>
              </a:rPr>
              <a:t>1</a:t>
            </a:r>
            <a:endParaRPr lang="ru-RU" dirty="0"/>
          </a:p>
        </p:txBody>
      </p:sp>
      <p:cxnSp>
        <p:nvCxnSpPr>
          <p:cNvPr id="54" name="Прямая соединительная линия 53"/>
          <p:cNvCxnSpPr/>
          <p:nvPr/>
        </p:nvCxnSpPr>
        <p:spPr>
          <a:xfrm rot="5400000">
            <a:off x="1607290" y="1055588"/>
            <a:ext cx="285752" cy="71438"/>
          </a:xfrm>
          <a:prstGeom prst="line">
            <a:avLst/>
          </a:prstGeom>
          <a:ln w="381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TextBox 56"/>
          <p:cNvSpPr txBox="1"/>
          <p:nvPr/>
        </p:nvSpPr>
        <p:spPr>
          <a:xfrm rot="21425636">
            <a:off x="1866417" y="887329"/>
            <a:ext cx="4171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ym typeface="Symbol"/>
              </a:rPr>
              <a:t></a:t>
            </a:r>
            <a:r>
              <a:rPr lang="ru-RU" sz="1200" dirty="0" smtClean="0">
                <a:sym typeface="Symbol"/>
              </a:rPr>
              <a:t>2</a:t>
            </a:r>
            <a:endParaRPr lang="ru-RU" dirty="0"/>
          </a:p>
        </p:txBody>
      </p:sp>
      <p:sp>
        <p:nvSpPr>
          <p:cNvPr id="58" name="Овал 57"/>
          <p:cNvSpPr/>
          <p:nvPr/>
        </p:nvSpPr>
        <p:spPr>
          <a:xfrm>
            <a:off x="1428695" y="1805687"/>
            <a:ext cx="142876" cy="142876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0" name="Овал 59"/>
          <p:cNvSpPr/>
          <p:nvPr/>
        </p:nvSpPr>
        <p:spPr>
          <a:xfrm>
            <a:off x="1071505" y="5163273"/>
            <a:ext cx="142876" cy="142876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1" name="Овал 60"/>
          <p:cNvSpPr/>
          <p:nvPr/>
        </p:nvSpPr>
        <p:spPr>
          <a:xfrm>
            <a:off x="1428695" y="2948695"/>
            <a:ext cx="142876" cy="142876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62" name="Прямая соединительная линия 61"/>
          <p:cNvCxnSpPr>
            <a:stCxn id="58" idx="4"/>
          </p:cNvCxnSpPr>
          <p:nvPr/>
        </p:nvCxnSpPr>
        <p:spPr>
          <a:xfrm rot="5400000">
            <a:off x="964348" y="2484348"/>
            <a:ext cx="107157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Прямая соединительная линия 67"/>
          <p:cNvCxnSpPr/>
          <p:nvPr/>
        </p:nvCxnSpPr>
        <p:spPr>
          <a:xfrm rot="5400000">
            <a:off x="112268" y="4122246"/>
            <a:ext cx="2071702" cy="1035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Прямая соединительная линия 71"/>
          <p:cNvCxnSpPr>
            <a:stCxn id="61" idx="4"/>
            <a:endCxn id="60" idx="7"/>
          </p:cNvCxnSpPr>
          <p:nvPr/>
        </p:nvCxnSpPr>
        <p:spPr>
          <a:xfrm rot="5400000">
            <a:off x="300482" y="3984546"/>
            <a:ext cx="2092626" cy="30667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" name="Овал 74"/>
          <p:cNvSpPr/>
          <p:nvPr/>
        </p:nvSpPr>
        <p:spPr>
          <a:xfrm>
            <a:off x="1285819" y="3877389"/>
            <a:ext cx="142876" cy="142876"/>
          </a:xfrm>
          <a:prstGeom prst="ellipse">
            <a:avLst/>
          </a:prstGeom>
          <a:solidFill>
            <a:srgbClr val="FF00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76" name="Прямая соединительная линия 75"/>
          <p:cNvCxnSpPr/>
          <p:nvPr/>
        </p:nvCxnSpPr>
        <p:spPr>
          <a:xfrm rot="5400000">
            <a:off x="606364" y="3197934"/>
            <a:ext cx="150019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9" name="Овал 78"/>
          <p:cNvSpPr/>
          <p:nvPr/>
        </p:nvSpPr>
        <p:spPr>
          <a:xfrm>
            <a:off x="1285819" y="2305753"/>
            <a:ext cx="142876" cy="142876"/>
          </a:xfrm>
          <a:prstGeom prst="ellipse">
            <a:avLst/>
          </a:prstGeom>
          <a:solidFill>
            <a:srgbClr val="FF00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1" name="TextBox 80"/>
          <p:cNvSpPr txBox="1"/>
          <p:nvPr/>
        </p:nvSpPr>
        <p:spPr>
          <a:xfrm>
            <a:off x="928629" y="5306149"/>
            <a:ext cx="3738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2</a:t>
            </a:r>
            <a:r>
              <a:rPr lang="ru-RU" sz="1100" dirty="0" smtClean="0"/>
              <a:t>1</a:t>
            </a:r>
            <a:endParaRPr lang="ru-RU" dirty="0"/>
          </a:p>
        </p:txBody>
      </p:sp>
      <p:sp>
        <p:nvSpPr>
          <p:cNvPr id="82" name="TextBox 81"/>
          <p:cNvSpPr txBox="1"/>
          <p:nvPr/>
        </p:nvSpPr>
        <p:spPr>
          <a:xfrm>
            <a:off x="1571571" y="3020133"/>
            <a:ext cx="3738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1</a:t>
            </a:r>
            <a:r>
              <a:rPr lang="ru-RU" sz="1100" dirty="0" smtClean="0"/>
              <a:t>1</a:t>
            </a:r>
            <a:endParaRPr lang="ru-RU" dirty="0"/>
          </a:p>
        </p:txBody>
      </p:sp>
      <p:sp>
        <p:nvSpPr>
          <p:cNvPr id="83" name="TextBox 82"/>
          <p:cNvSpPr txBox="1"/>
          <p:nvPr/>
        </p:nvSpPr>
        <p:spPr>
          <a:xfrm>
            <a:off x="1071505" y="1734249"/>
            <a:ext cx="3738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1</a:t>
            </a:r>
            <a:r>
              <a:rPr lang="ru-RU" sz="1100" dirty="0" smtClean="0"/>
              <a:t>2</a:t>
            </a:r>
            <a:endParaRPr lang="ru-RU" dirty="0"/>
          </a:p>
        </p:txBody>
      </p:sp>
      <p:sp>
        <p:nvSpPr>
          <p:cNvPr id="84" name="TextBox 83"/>
          <p:cNvSpPr txBox="1"/>
          <p:nvPr/>
        </p:nvSpPr>
        <p:spPr>
          <a:xfrm>
            <a:off x="928629" y="2162877"/>
            <a:ext cx="3818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К</a:t>
            </a:r>
            <a:r>
              <a:rPr lang="ru-RU" sz="1100" dirty="0" smtClean="0"/>
              <a:t>2</a:t>
            </a:r>
            <a:endParaRPr lang="ru-RU" dirty="0"/>
          </a:p>
        </p:txBody>
      </p:sp>
      <p:sp>
        <p:nvSpPr>
          <p:cNvPr id="85" name="TextBox 84"/>
          <p:cNvSpPr txBox="1"/>
          <p:nvPr/>
        </p:nvSpPr>
        <p:spPr>
          <a:xfrm>
            <a:off x="1142943" y="4020265"/>
            <a:ext cx="3818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К</a:t>
            </a:r>
            <a:r>
              <a:rPr lang="ru-RU" sz="1100" dirty="0" smtClean="0"/>
              <a:t>1</a:t>
            </a:r>
            <a:endParaRPr lang="ru-RU" dirty="0"/>
          </a:p>
        </p:txBody>
      </p:sp>
      <p:sp>
        <p:nvSpPr>
          <p:cNvPr id="56" name="Прямоугольник 55"/>
          <p:cNvSpPr/>
          <p:nvPr/>
        </p:nvSpPr>
        <p:spPr>
          <a:xfrm>
            <a:off x="3000364" y="4714884"/>
            <a:ext cx="564360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rgbClr val="002060"/>
                </a:solidFill>
              </a:rPr>
              <a:t>Вторая  точка сечения (точка К) располагается на ребре SA и найдена “способом ребер».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59" name="Прямоугольник 58"/>
          <p:cNvSpPr/>
          <p:nvPr/>
        </p:nvSpPr>
        <p:spPr>
          <a:xfrm>
            <a:off x="2857488" y="5357826"/>
            <a:ext cx="550069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rgbClr val="002060"/>
                </a:solidFill>
              </a:rPr>
              <a:t>Фронтально-проецирующая плоскость</a:t>
            </a:r>
            <a:r>
              <a:rPr lang="ru-RU" dirty="0" smtClean="0">
                <a:solidFill>
                  <a:srgbClr val="002060"/>
                </a:solidFill>
                <a:latin typeface="Arial"/>
                <a:cs typeface="Arial"/>
              </a:rPr>
              <a:t>∆(∆</a:t>
            </a:r>
            <a:r>
              <a:rPr lang="ru-RU" sz="1100" dirty="0" smtClean="0">
                <a:solidFill>
                  <a:srgbClr val="002060"/>
                </a:solidFill>
                <a:latin typeface="Arial"/>
                <a:cs typeface="Arial"/>
              </a:rPr>
              <a:t>2</a:t>
            </a:r>
            <a:r>
              <a:rPr lang="ru-RU" dirty="0" smtClean="0">
                <a:solidFill>
                  <a:srgbClr val="002060"/>
                </a:solidFill>
                <a:latin typeface="Arial"/>
                <a:cs typeface="Arial"/>
              </a:rPr>
              <a:t>)</a:t>
            </a:r>
            <a:r>
              <a:rPr lang="ru-RU" dirty="0" smtClean="0">
                <a:solidFill>
                  <a:srgbClr val="002060"/>
                </a:solidFill>
              </a:rPr>
              <a:t> , проходящая через ребро SA, пересекает плоскость по линии (1-2). Эта линия пересекает ребро SA в точке К.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63" name="Прямоугольник 62"/>
          <p:cNvSpPr/>
          <p:nvPr/>
        </p:nvSpPr>
        <p:spPr>
          <a:xfrm>
            <a:off x="3571868" y="0"/>
            <a:ext cx="4572000" cy="175432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/>
              <a:t>Пирамида стоит на горизонтальной плоскости проекций. Горизонталь плоскости </a:t>
            </a:r>
            <a:r>
              <a:rPr lang="ru-RU" dirty="0" err="1" smtClean="0"/>
              <a:t>h</a:t>
            </a:r>
            <a:r>
              <a:rPr lang="ru-RU" dirty="0" smtClean="0"/>
              <a:t> также находится в этой плоскости проекций и проходит через одну из вершин основания - точку С. Эта точка и является одной из трех точек сечения.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2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2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2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2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2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2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20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2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2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2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3" grpId="0" animBg="1"/>
      <p:bldP spid="57" grpId="0"/>
      <p:bldP spid="58" grpId="0" animBg="1"/>
      <p:bldP spid="60" grpId="0" animBg="1"/>
      <p:bldP spid="61" grpId="0" animBg="1"/>
      <p:bldP spid="75" grpId="0" animBg="1"/>
      <p:bldP spid="79" grpId="0" animBg="1"/>
      <p:bldP spid="81" grpId="0"/>
      <p:bldP spid="82" grpId="0"/>
      <p:bldP spid="83" grpId="0"/>
      <p:bldP spid="84" grpId="0"/>
      <p:bldP spid="8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43438" y="1571612"/>
            <a:ext cx="4043362" cy="4554551"/>
          </a:xfrm>
        </p:spPr>
        <p:txBody>
          <a:bodyPr/>
          <a:lstStyle/>
          <a:p>
            <a:pPr>
              <a:buNone/>
            </a:pPr>
            <a:r>
              <a:rPr lang="ru-RU" dirty="0" smtClean="0">
                <a:latin typeface="Times New Roman"/>
                <a:cs typeface="Times New Roman"/>
              </a:rPr>
              <a:t>3. SВ</a:t>
            </a:r>
            <a:r>
              <a:rPr lang="el-GR" dirty="0" smtClean="0">
                <a:latin typeface="Times New Roman"/>
                <a:cs typeface="Times New Roman"/>
              </a:rPr>
              <a:t>ϵ</a:t>
            </a:r>
            <a:r>
              <a:rPr lang="el-GR" dirty="0" smtClean="0">
                <a:latin typeface="Times New Roman"/>
                <a:cs typeface="Times New Roman"/>
                <a:sym typeface="Symbol"/>
              </a:rPr>
              <a:t>ʹ</a:t>
            </a:r>
            <a:r>
              <a:rPr lang="ru-RU" dirty="0" smtClean="0">
                <a:latin typeface="Times New Roman"/>
                <a:cs typeface="Times New Roman"/>
                <a:sym typeface="Symbol"/>
              </a:rPr>
              <a:t>(</a:t>
            </a:r>
            <a:r>
              <a:rPr lang="el-GR" dirty="0" smtClean="0">
                <a:latin typeface="Times New Roman"/>
                <a:cs typeface="Times New Roman"/>
                <a:sym typeface="Symbol"/>
              </a:rPr>
              <a:t>ʹ</a:t>
            </a:r>
            <a:r>
              <a:rPr lang="ru-RU" sz="1600" dirty="0" smtClean="0">
                <a:latin typeface="Times New Roman"/>
                <a:cs typeface="Times New Roman"/>
                <a:sym typeface="Symbol"/>
              </a:rPr>
              <a:t>2</a:t>
            </a:r>
            <a:r>
              <a:rPr lang="ru-RU" dirty="0" smtClean="0">
                <a:latin typeface="Times New Roman"/>
                <a:cs typeface="Times New Roman"/>
                <a:sym typeface="Symbol"/>
              </a:rPr>
              <a:t>)</a:t>
            </a:r>
            <a:r>
              <a:rPr lang="el-GR" dirty="0" smtClean="0">
                <a:latin typeface="Times New Roman"/>
                <a:cs typeface="Times New Roman"/>
                <a:sym typeface="Symbol"/>
              </a:rPr>
              <a:t></a:t>
            </a:r>
            <a:r>
              <a:rPr lang="ru-RU" dirty="0" smtClean="0">
                <a:latin typeface="Times New Roman"/>
                <a:cs typeface="Times New Roman"/>
                <a:sym typeface="Symbol"/>
              </a:rPr>
              <a:t>П</a:t>
            </a:r>
            <a:r>
              <a:rPr lang="ru-RU" sz="1600" dirty="0" smtClean="0">
                <a:latin typeface="Times New Roman"/>
                <a:cs typeface="Times New Roman"/>
                <a:sym typeface="Symbol"/>
              </a:rPr>
              <a:t>2</a:t>
            </a:r>
            <a:endParaRPr lang="ru-RU" dirty="0" smtClean="0">
              <a:latin typeface="Times New Roman"/>
              <a:cs typeface="Times New Roman"/>
              <a:sym typeface="Symbol"/>
            </a:endParaRPr>
          </a:p>
          <a:p>
            <a:pPr>
              <a:buNone/>
            </a:pPr>
            <a:r>
              <a:rPr lang="ru-RU" dirty="0" smtClean="0">
                <a:latin typeface="Times New Roman"/>
                <a:cs typeface="Times New Roman"/>
                <a:sym typeface="Symbol"/>
              </a:rPr>
              <a:t>     ʹ =(3-4)</a:t>
            </a:r>
          </a:p>
          <a:p>
            <a:pPr>
              <a:buNone/>
            </a:pPr>
            <a:r>
              <a:rPr lang="ru-RU" dirty="0" smtClean="0">
                <a:latin typeface="Times New Roman"/>
                <a:cs typeface="Times New Roman"/>
                <a:sym typeface="Symbol"/>
              </a:rPr>
              <a:t>    (3-4)</a:t>
            </a:r>
            <a:r>
              <a:rPr lang="en-US" dirty="0" smtClean="0">
                <a:latin typeface="Times New Roman"/>
                <a:cs typeface="Times New Roman"/>
                <a:sym typeface="Symbol"/>
              </a:rPr>
              <a:t>S</a:t>
            </a:r>
            <a:r>
              <a:rPr lang="ru-RU" dirty="0" smtClean="0">
                <a:latin typeface="Times New Roman"/>
                <a:cs typeface="Times New Roman"/>
                <a:sym typeface="Symbol"/>
              </a:rPr>
              <a:t>В =М</a:t>
            </a:r>
          </a:p>
          <a:p>
            <a:pPr>
              <a:buNone/>
            </a:pPr>
            <a:r>
              <a:rPr lang="ru-RU" dirty="0" smtClean="0">
                <a:latin typeface="Times New Roman"/>
                <a:cs typeface="Times New Roman"/>
                <a:sym typeface="Symbol"/>
              </a:rPr>
              <a:t>4.  Ф пир. =</a:t>
            </a:r>
            <a:r>
              <a:rPr lang="ru-RU" sz="2400" dirty="0" smtClean="0">
                <a:latin typeface="Times New Roman"/>
                <a:cs typeface="Times New Roman"/>
                <a:sym typeface="Symbol"/>
              </a:rPr>
              <a:t></a:t>
            </a:r>
            <a:r>
              <a:rPr lang="ru-RU" dirty="0" smtClean="0">
                <a:latin typeface="Times New Roman"/>
                <a:cs typeface="Times New Roman"/>
                <a:sym typeface="Symbol"/>
              </a:rPr>
              <a:t>СКМ</a:t>
            </a:r>
          </a:p>
          <a:p>
            <a:pPr>
              <a:buNone/>
            </a:pPr>
            <a:endParaRPr lang="ru-RU" sz="2000" dirty="0" smtClean="0">
              <a:latin typeface="Times New Roman"/>
              <a:cs typeface="Times New Roman"/>
              <a:sym typeface="Symbol"/>
            </a:endParaRPr>
          </a:p>
          <a:p>
            <a:endParaRPr lang="ru-RU" dirty="0"/>
          </a:p>
        </p:txBody>
      </p:sp>
      <p:cxnSp>
        <p:nvCxnSpPr>
          <p:cNvPr id="4" name="Прямая соединительная линия 3"/>
          <p:cNvCxnSpPr/>
          <p:nvPr/>
        </p:nvCxnSpPr>
        <p:spPr>
          <a:xfrm rot="5400000" flipH="1" flipV="1">
            <a:off x="500034" y="2285992"/>
            <a:ext cx="1643074" cy="500066"/>
          </a:xfrm>
          <a:prstGeom prst="line">
            <a:avLst/>
          </a:prstGeom>
          <a:ln w="2857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Прямая соединительная линия 4"/>
          <p:cNvCxnSpPr/>
          <p:nvPr/>
        </p:nvCxnSpPr>
        <p:spPr>
          <a:xfrm rot="16200000" flipH="1">
            <a:off x="964381" y="2321711"/>
            <a:ext cx="1643074" cy="428628"/>
          </a:xfrm>
          <a:prstGeom prst="line">
            <a:avLst/>
          </a:prstGeom>
          <a:ln w="2857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 rot="16200000" flipH="1">
            <a:off x="1321571" y="1964521"/>
            <a:ext cx="1643074" cy="1143008"/>
          </a:xfrm>
          <a:prstGeom prst="line">
            <a:avLst/>
          </a:prstGeom>
          <a:ln w="2857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>
            <a:off x="1071538" y="3357562"/>
            <a:ext cx="1643074" cy="1588"/>
          </a:xfrm>
          <a:prstGeom prst="line">
            <a:avLst/>
          </a:prstGeom>
          <a:ln w="2857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 flipV="1">
            <a:off x="1071538" y="3571876"/>
            <a:ext cx="1643074" cy="714380"/>
          </a:xfrm>
          <a:prstGeom prst="line">
            <a:avLst/>
          </a:prstGeom>
          <a:ln w="2857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rot="5400000">
            <a:off x="1714480" y="3857628"/>
            <a:ext cx="1285884" cy="714380"/>
          </a:xfrm>
          <a:prstGeom prst="line">
            <a:avLst/>
          </a:prstGeom>
          <a:ln w="2857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rot="10800000">
            <a:off x="1071538" y="4286256"/>
            <a:ext cx="928694" cy="571504"/>
          </a:xfrm>
          <a:prstGeom prst="line">
            <a:avLst/>
          </a:prstGeom>
          <a:ln w="2857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 rot="10800000" flipV="1">
            <a:off x="1571604" y="3571876"/>
            <a:ext cx="1143008" cy="785818"/>
          </a:xfrm>
          <a:prstGeom prst="line">
            <a:avLst/>
          </a:prstGeom>
          <a:ln w="2857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>
            <a:off x="1071538" y="4286256"/>
            <a:ext cx="571504" cy="71438"/>
          </a:xfrm>
          <a:prstGeom prst="line">
            <a:avLst/>
          </a:prstGeom>
          <a:ln w="2857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 rot="16200000" flipH="1">
            <a:off x="1571604" y="4429132"/>
            <a:ext cx="500066" cy="357190"/>
          </a:xfrm>
          <a:prstGeom prst="line">
            <a:avLst/>
          </a:prstGeom>
          <a:ln w="2857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>
            <a:off x="785786" y="1928802"/>
            <a:ext cx="3143272" cy="142876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 rot="10800000" flipV="1">
            <a:off x="714348" y="3357562"/>
            <a:ext cx="3214710" cy="250033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1714447" y="1591373"/>
            <a:ext cx="3834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Times New Roman"/>
                <a:cs typeface="Times New Roman"/>
              </a:rPr>
              <a:t>S</a:t>
            </a:r>
            <a:r>
              <a:rPr lang="ru-RU" sz="1100" dirty="0" smtClean="0">
                <a:latin typeface="Times New Roman"/>
                <a:cs typeface="Times New Roman"/>
              </a:rPr>
              <a:t>2</a:t>
            </a:r>
            <a:endParaRPr lang="ru-RU" dirty="0"/>
          </a:p>
        </p:txBody>
      </p:sp>
      <p:sp>
        <p:nvSpPr>
          <p:cNvPr id="17" name="TextBox 16"/>
          <p:cNvSpPr txBox="1"/>
          <p:nvPr/>
        </p:nvSpPr>
        <p:spPr>
          <a:xfrm>
            <a:off x="1714480" y="4143380"/>
            <a:ext cx="3834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Times New Roman"/>
                <a:cs typeface="Times New Roman"/>
              </a:rPr>
              <a:t>S</a:t>
            </a:r>
            <a:r>
              <a:rPr lang="ru-RU" sz="1100" dirty="0" smtClean="0">
                <a:latin typeface="Times New Roman"/>
                <a:cs typeface="Times New Roman"/>
              </a:rPr>
              <a:t>1</a:t>
            </a:r>
            <a:endParaRPr lang="ru-RU" dirty="0"/>
          </a:p>
        </p:txBody>
      </p:sp>
      <p:sp>
        <p:nvSpPr>
          <p:cNvPr id="18" name="TextBox 17"/>
          <p:cNvSpPr txBox="1"/>
          <p:nvPr/>
        </p:nvSpPr>
        <p:spPr>
          <a:xfrm>
            <a:off x="642910" y="3357562"/>
            <a:ext cx="7184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А</a:t>
            </a:r>
            <a:r>
              <a:rPr lang="ru-RU" sz="1100" dirty="0" smtClean="0"/>
              <a:t>2</a:t>
            </a:r>
            <a:r>
              <a:rPr lang="ru-RU" dirty="0" smtClean="0">
                <a:sym typeface="Symbol"/>
              </a:rPr>
              <a:t>2</a:t>
            </a:r>
            <a:r>
              <a:rPr lang="ru-RU" sz="1200" dirty="0" smtClean="0"/>
              <a:t>2</a:t>
            </a:r>
            <a:endParaRPr lang="ru-RU" dirty="0"/>
          </a:p>
        </p:txBody>
      </p:sp>
      <p:sp>
        <p:nvSpPr>
          <p:cNvPr id="19" name="TextBox 18"/>
          <p:cNvSpPr txBox="1"/>
          <p:nvPr/>
        </p:nvSpPr>
        <p:spPr>
          <a:xfrm>
            <a:off x="642910" y="3929066"/>
            <a:ext cx="39626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А</a:t>
            </a:r>
            <a:r>
              <a:rPr lang="ru-RU" sz="1200" dirty="0" smtClean="0"/>
              <a:t>1</a:t>
            </a:r>
            <a:endParaRPr lang="ru-RU" dirty="0"/>
          </a:p>
        </p:txBody>
      </p:sp>
      <p:sp>
        <p:nvSpPr>
          <p:cNvPr id="20" name="Овал 19"/>
          <p:cNvSpPr/>
          <p:nvPr/>
        </p:nvSpPr>
        <p:spPr>
          <a:xfrm>
            <a:off x="1571604" y="4286256"/>
            <a:ext cx="142876" cy="142876"/>
          </a:xfrm>
          <a:prstGeom prst="ellipse">
            <a:avLst/>
          </a:prstGeom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Овал 20"/>
          <p:cNvSpPr/>
          <p:nvPr/>
        </p:nvSpPr>
        <p:spPr>
          <a:xfrm>
            <a:off x="1928794" y="4786322"/>
            <a:ext cx="142876" cy="142876"/>
          </a:xfrm>
          <a:prstGeom prst="ellipse">
            <a:avLst/>
          </a:prstGeom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Овал 21"/>
          <p:cNvSpPr/>
          <p:nvPr/>
        </p:nvSpPr>
        <p:spPr>
          <a:xfrm>
            <a:off x="1000100" y="4143380"/>
            <a:ext cx="142876" cy="142876"/>
          </a:xfrm>
          <a:prstGeom prst="ellipse">
            <a:avLst/>
          </a:prstGeom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Овал 22"/>
          <p:cNvSpPr/>
          <p:nvPr/>
        </p:nvSpPr>
        <p:spPr>
          <a:xfrm>
            <a:off x="1000100" y="3286124"/>
            <a:ext cx="142876" cy="142876"/>
          </a:xfrm>
          <a:prstGeom prst="ellipse">
            <a:avLst/>
          </a:prstGeom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Овал 23"/>
          <p:cNvSpPr/>
          <p:nvPr/>
        </p:nvSpPr>
        <p:spPr>
          <a:xfrm>
            <a:off x="1928794" y="3286124"/>
            <a:ext cx="142876" cy="142876"/>
          </a:xfrm>
          <a:prstGeom prst="ellipse">
            <a:avLst/>
          </a:prstGeom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Овал 24"/>
          <p:cNvSpPr/>
          <p:nvPr/>
        </p:nvSpPr>
        <p:spPr>
          <a:xfrm>
            <a:off x="2643174" y="3286124"/>
            <a:ext cx="142876" cy="142876"/>
          </a:xfrm>
          <a:prstGeom prst="ellipse">
            <a:avLst/>
          </a:prstGeom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Овал 25"/>
          <p:cNvSpPr/>
          <p:nvPr/>
        </p:nvSpPr>
        <p:spPr>
          <a:xfrm>
            <a:off x="1500166" y="1714488"/>
            <a:ext cx="142876" cy="142876"/>
          </a:xfrm>
          <a:prstGeom prst="ellipse">
            <a:avLst/>
          </a:prstGeom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Овал 26"/>
          <p:cNvSpPr/>
          <p:nvPr/>
        </p:nvSpPr>
        <p:spPr>
          <a:xfrm>
            <a:off x="2643174" y="3500438"/>
            <a:ext cx="142876" cy="142876"/>
          </a:xfrm>
          <a:prstGeom prst="ellipse">
            <a:avLst/>
          </a:prstGeom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Овал 27"/>
          <p:cNvSpPr/>
          <p:nvPr/>
        </p:nvSpPr>
        <p:spPr>
          <a:xfrm>
            <a:off x="3786182" y="3286124"/>
            <a:ext cx="142876" cy="14287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9" name="Прямая соединительная линия 28"/>
          <p:cNvCxnSpPr>
            <a:stCxn id="23" idx="4"/>
            <a:endCxn id="22" idx="0"/>
          </p:cNvCxnSpPr>
          <p:nvPr/>
        </p:nvCxnSpPr>
        <p:spPr>
          <a:xfrm rot="5400000">
            <a:off x="714348" y="3786190"/>
            <a:ext cx="71438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единительная линия 29"/>
          <p:cNvCxnSpPr>
            <a:endCxn id="20" idx="0"/>
          </p:cNvCxnSpPr>
          <p:nvPr/>
        </p:nvCxnSpPr>
        <p:spPr>
          <a:xfrm rot="16200000" flipH="1">
            <a:off x="393671" y="3036885"/>
            <a:ext cx="2428892" cy="6985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единительная линия 30"/>
          <p:cNvCxnSpPr>
            <a:endCxn id="21" idx="0"/>
          </p:cNvCxnSpPr>
          <p:nvPr/>
        </p:nvCxnSpPr>
        <p:spPr>
          <a:xfrm rot="5400000">
            <a:off x="1322365" y="4106867"/>
            <a:ext cx="1357322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Прямая соединительная линия 31"/>
          <p:cNvCxnSpPr>
            <a:endCxn id="27" idx="0"/>
          </p:cNvCxnSpPr>
          <p:nvPr/>
        </p:nvCxnSpPr>
        <p:spPr>
          <a:xfrm rot="5400000">
            <a:off x="2679687" y="3463925"/>
            <a:ext cx="7143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Box 32"/>
          <p:cNvSpPr txBox="1"/>
          <p:nvPr/>
        </p:nvSpPr>
        <p:spPr>
          <a:xfrm>
            <a:off x="2714612" y="2928934"/>
            <a:ext cx="3818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В</a:t>
            </a:r>
            <a:r>
              <a:rPr lang="ru-RU" sz="1100" dirty="0" smtClean="0"/>
              <a:t>2</a:t>
            </a:r>
            <a:endParaRPr lang="ru-RU" dirty="0"/>
          </a:p>
        </p:txBody>
      </p:sp>
      <p:sp>
        <p:nvSpPr>
          <p:cNvPr id="34" name="TextBox 33"/>
          <p:cNvSpPr txBox="1"/>
          <p:nvPr/>
        </p:nvSpPr>
        <p:spPr>
          <a:xfrm>
            <a:off x="2714612" y="3571876"/>
            <a:ext cx="3818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В</a:t>
            </a:r>
            <a:r>
              <a:rPr lang="ru-RU" sz="1100" dirty="0" smtClean="0"/>
              <a:t>1</a:t>
            </a:r>
            <a:endParaRPr lang="ru-RU" dirty="0"/>
          </a:p>
        </p:txBody>
      </p:sp>
      <p:sp>
        <p:nvSpPr>
          <p:cNvPr id="35" name="TextBox 34"/>
          <p:cNvSpPr txBox="1"/>
          <p:nvPr/>
        </p:nvSpPr>
        <p:spPr>
          <a:xfrm>
            <a:off x="1571604" y="3071810"/>
            <a:ext cx="3802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С</a:t>
            </a:r>
            <a:r>
              <a:rPr lang="ru-RU" sz="1100" dirty="0" smtClean="0"/>
              <a:t>2</a:t>
            </a:r>
            <a:endParaRPr lang="ru-RU" dirty="0"/>
          </a:p>
        </p:txBody>
      </p:sp>
      <p:sp>
        <p:nvSpPr>
          <p:cNvPr id="36" name="TextBox 35"/>
          <p:cNvSpPr txBox="1"/>
          <p:nvPr/>
        </p:nvSpPr>
        <p:spPr>
          <a:xfrm>
            <a:off x="1857356" y="4929198"/>
            <a:ext cx="3802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С</a:t>
            </a:r>
            <a:r>
              <a:rPr lang="ru-RU" sz="1100" dirty="0" smtClean="0"/>
              <a:t>1</a:t>
            </a:r>
            <a:endParaRPr lang="ru-RU" dirty="0"/>
          </a:p>
        </p:txBody>
      </p:sp>
      <p:sp>
        <p:nvSpPr>
          <p:cNvPr id="37" name="TextBox 36"/>
          <p:cNvSpPr txBox="1"/>
          <p:nvPr/>
        </p:nvSpPr>
        <p:spPr>
          <a:xfrm rot="1294901">
            <a:off x="857224" y="1643050"/>
            <a:ext cx="3513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Times New Roman"/>
                <a:cs typeface="Times New Roman"/>
              </a:rPr>
              <a:t>f</a:t>
            </a:r>
            <a:r>
              <a:rPr lang="ru-RU" sz="1200" dirty="0" smtClean="0">
                <a:latin typeface="Times New Roman"/>
                <a:cs typeface="Times New Roman"/>
              </a:rPr>
              <a:t>2</a:t>
            </a:r>
            <a:endParaRPr lang="ru-RU" dirty="0"/>
          </a:p>
        </p:txBody>
      </p:sp>
      <p:sp>
        <p:nvSpPr>
          <p:cNvPr id="38" name="TextBox 37"/>
          <p:cNvSpPr txBox="1"/>
          <p:nvPr/>
        </p:nvSpPr>
        <p:spPr>
          <a:xfrm rot="19221052">
            <a:off x="932429" y="4933522"/>
            <a:ext cx="3706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Times New Roman"/>
                <a:cs typeface="Times New Roman"/>
              </a:rPr>
              <a:t>h</a:t>
            </a:r>
            <a:r>
              <a:rPr lang="ru-RU" sz="1050" dirty="0" smtClean="0">
                <a:latin typeface="Times New Roman"/>
                <a:cs typeface="Times New Roman"/>
              </a:rPr>
              <a:t>1</a:t>
            </a:r>
            <a:endParaRPr lang="ru-RU" dirty="0"/>
          </a:p>
        </p:txBody>
      </p:sp>
      <p:sp>
        <p:nvSpPr>
          <p:cNvPr id="39" name="TextBox 38"/>
          <p:cNvSpPr txBox="1"/>
          <p:nvPr/>
        </p:nvSpPr>
        <p:spPr>
          <a:xfrm>
            <a:off x="285720" y="2928934"/>
            <a:ext cx="6575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Times New Roman"/>
                <a:cs typeface="Times New Roman"/>
              </a:rPr>
              <a:t>h</a:t>
            </a:r>
            <a:r>
              <a:rPr lang="ru-RU" sz="1050" dirty="0" smtClean="0">
                <a:latin typeface="Times New Roman"/>
                <a:cs typeface="Times New Roman"/>
              </a:rPr>
              <a:t>2</a:t>
            </a:r>
            <a:r>
              <a:rPr lang="en-US" dirty="0" smtClean="0">
                <a:latin typeface="Times New Roman"/>
                <a:cs typeface="Times New Roman"/>
                <a:sym typeface="Symbol"/>
              </a:rPr>
              <a:t>f</a:t>
            </a:r>
            <a:r>
              <a:rPr lang="ru-RU" sz="1050" dirty="0" smtClean="0">
                <a:latin typeface="Times New Roman"/>
                <a:cs typeface="Times New Roman"/>
                <a:sym typeface="Symbol"/>
              </a:rPr>
              <a:t>1</a:t>
            </a:r>
            <a:endParaRPr lang="ru-RU" dirty="0"/>
          </a:p>
        </p:txBody>
      </p:sp>
      <p:cxnSp>
        <p:nvCxnSpPr>
          <p:cNvPr id="40" name="Прямая соединительная линия 39"/>
          <p:cNvCxnSpPr/>
          <p:nvPr/>
        </p:nvCxnSpPr>
        <p:spPr>
          <a:xfrm rot="5400000">
            <a:off x="1535852" y="1412778"/>
            <a:ext cx="285752" cy="71438"/>
          </a:xfrm>
          <a:prstGeom prst="line">
            <a:avLst/>
          </a:prstGeom>
          <a:ln w="381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TextBox 40"/>
          <p:cNvSpPr txBox="1"/>
          <p:nvPr/>
        </p:nvSpPr>
        <p:spPr>
          <a:xfrm rot="21425636">
            <a:off x="1794979" y="1244519"/>
            <a:ext cx="4171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ym typeface="Symbol"/>
              </a:rPr>
              <a:t></a:t>
            </a:r>
            <a:r>
              <a:rPr lang="ru-RU" sz="1200" dirty="0" smtClean="0">
                <a:sym typeface="Symbol"/>
              </a:rPr>
              <a:t>2</a:t>
            </a:r>
            <a:endParaRPr lang="ru-RU" dirty="0"/>
          </a:p>
        </p:txBody>
      </p:sp>
      <p:sp>
        <p:nvSpPr>
          <p:cNvPr id="42" name="Овал 41"/>
          <p:cNvSpPr/>
          <p:nvPr/>
        </p:nvSpPr>
        <p:spPr>
          <a:xfrm>
            <a:off x="1357257" y="2162877"/>
            <a:ext cx="142876" cy="142876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3" name="Овал 42"/>
          <p:cNvSpPr/>
          <p:nvPr/>
        </p:nvSpPr>
        <p:spPr>
          <a:xfrm>
            <a:off x="2357389" y="2877257"/>
            <a:ext cx="142876" cy="142876"/>
          </a:xfrm>
          <a:prstGeom prst="ellipse">
            <a:avLst/>
          </a:prstGeom>
          <a:solidFill>
            <a:srgbClr val="FF00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Овал 43"/>
          <p:cNvSpPr/>
          <p:nvPr/>
        </p:nvSpPr>
        <p:spPr>
          <a:xfrm>
            <a:off x="1000067" y="5520463"/>
            <a:ext cx="142876" cy="142876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Овал 44"/>
          <p:cNvSpPr/>
          <p:nvPr/>
        </p:nvSpPr>
        <p:spPr>
          <a:xfrm>
            <a:off x="1357257" y="3305885"/>
            <a:ext cx="142876" cy="142876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46" name="Прямая соединительная линия 45"/>
          <p:cNvCxnSpPr>
            <a:stCxn id="42" idx="4"/>
          </p:cNvCxnSpPr>
          <p:nvPr/>
        </p:nvCxnSpPr>
        <p:spPr>
          <a:xfrm rot="5400000">
            <a:off x="892910" y="2841538"/>
            <a:ext cx="107157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Прямая соединительная линия 46"/>
          <p:cNvCxnSpPr/>
          <p:nvPr/>
        </p:nvCxnSpPr>
        <p:spPr>
          <a:xfrm rot="5400000">
            <a:off x="40830" y="4479436"/>
            <a:ext cx="2071702" cy="1035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Прямая соединительная линия 47"/>
          <p:cNvCxnSpPr>
            <a:stCxn id="45" idx="4"/>
            <a:endCxn id="44" idx="7"/>
          </p:cNvCxnSpPr>
          <p:nvPr/>
        </p:nvCxnSpPr>
        <p:spPr>
          <a:xfrm rot="5400000">
            <a:off x="229044" y="4341736"/>
            <a:ext cx="2092626" cy="30667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Овал 48"/>
          <p:cNvSpPr/>
          <p:nvPr/>
        </p:nvSpPr>
        <p:spPr>
          <a:xfrm>
            <a:off x="1214381" y="4234579"/>
            <a:ext cx="142876" cy="142876"/>
          </a:xfrm>
          <a:prstGeom prst="ellipse">
            <a:avLst/>
          </a:prstGeom>
          <a:solidFill>
            <a:srgbClr val="FF00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50" name="Прямая соединительная линия 49"/>
          <p:cNvCxnSpPr/>
          <p:nvPr/>
        </p:nvCxnSpPr>
        <p:spPr>
          <a:xfrm rot="5400000">
            <a:off x="534926" y="3555124"/>
            <a:ext cx="150019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Овал 50"/>
          <p:cNvSpPr/>
          <p:nvPr/>
        </p:nvSpPr>
        <p:spPr>
          <a:xfrm>
            <a:off x="1214381" y="2662943"/>
            <a:ext cx="142876" cy="142876"/>
          </a:xfrm>
          <a:prstGeom prst="ellipse">
            <a:avLst/>
          </a:prstGeom>
          <a:solidFill>
            <a:srgbClr val="FF00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2" name="TextBox 51"/>
          <p:cNvSpPr txBox="1"/>
          <p:nvPr/>
        </p:nvSpPr>
        <p:spPr>
          <a:xfrm>
            <a:off x="857191" y="5663339"/>
            <a:ext cx="3738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2</a:t>
            </a:r>
            <a:r>
              <a:rPr lang="ru-RU" sz="1100" dirty="0" smtClean="0"/>
              <a:t>1</a:t>
            </a:r>
            <a:endParaRPr lang="ru-RU" dirty="0"/>
          </a:p>
        </p:txBody>
      </p:sp>
      <p:sp>
        <p:nvSpPr>
          <p:cNvPr id="53" name="TextBox 52"/>
          <p:cNvSpPr txBox="1"/>
          <p:nvPr/>
        </p:nvSpPr>
        <p:spPr>
          <a:xfrm>
            <a:off x="1500133" y="3377323"/>
            <a:ext cx="3738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1</a:t>
            </a:r>
            <a:r>
              <a:rPr lang="ru-RU" sz="1100" dirty="0" smtClean="0"/>
              <a:t>1</a:t>
            </a:r>
            <a:endParaRPr lang="ru-RU" dirty="0"/>
          </a:p>
        </p:txBody>
      </p:sp>
      <p:sp>
        <p:nvSpPr>
          <p:cNvPr id="54" name="TextBox 53"/>
          <p:cNvSpPr txBox="1"/>
          <p:nvPr/>
        </p:nvSpPr>
        <p:spPr>
          <a:xfrm>
            <a:off x="1000067" y="2091439"/>
            <a:ext cx="3738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1</a:t>
            </a:r>
            <a:r>
              <a:rPr lang="ru-RU" sz="1100" dirty="0" smtClean="0"/>
              <a:t>2</a:t>
            </a:r>
            <a:endParaRPr lang="ru-RU" dirty="0"/>
          </a:p>
        </p:txBody>
      </p:sp>
      <p:sp>
        <p:nvSpPr>
          <p:cNvPr id="55" name="TextBox 54"/>
          <p:cNvSpPr txBox="1"/>
          <p:nvPr/>
        </p:nvSpPr>
        <p:spPr>
          <a:xfrm>
            <a:off x="857191" y="2520067"/>
            <a:ext cx="3818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К</a:t>
            </a:r>
            <a:r>
              <a:rPr lang="ru-RU" sz="1100" dirty="0" smtClean="0"/>
              <a:t>2</a:t>
            </a:r>
            <a:endParaRPr lang="ru-RU" dirty="0"/>
          </a:p>
        </p:txBody>
      </p:sp>
      <p:sp>
        <p:nvSpPr>
          <p:cNvPr id="56" name="TextBox 55"/>
          <p:cNvSpPr txBox="1"/>
          <p:nvPr/>
        </p:nvSpPr>
        <p:spPr>
          <a:xfrm>
            <a:off x="1071505" y="4377455"/>
            <a:ext cx="3818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К</a:t>
            </a:r>
            <a:r>
              <a:rPr lang="ru-RU" sz="1100" dirty="0" smtClean="0"/>
              <a:t>1</a:t>
            </a:r>
            <a:endParaRPr lang="ru-RU" dirty="0"/>
          </a:p>
        </p:txBody>
      </p:sp>
      <p:cxnSp>
        <p:nvCxnSpPr>
          <p:cNvPr id="57" name="Прямая соединительная линия 56"/>
          <p:cNvCxnSpPr/>
          <p:nvPr/>
        </p:nvCxnSpPr>
        <p:spPr>
          <a:xfrm rot="16200000" flipH="1">
            <a:off x="1285819" y="1377059"/>
            <a:ext cx="285752" cy="142876"/>
          </a:xfrm>
          <a:prstGeom prst="line">
            <a:avLst/>
          </a:prstGeom>
          <a:ln w="381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TextBox 57"/>
          <p:cNvSpPr txBox="1"/>
          <p:nvPr/>
        </p:nvSpPr>
        <p:spPr>
          <a:xfrm rot="21425636">
            <a:off x="794754" y="1248167"/>
            <a:ext cx="5609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ym typeface="Symbol"/>
              </a:rPr>
              <a:t></a:t>
            </a:r>
            <a:r>
              <a:rPr lang="ru-RU" dirty="0" smtClean="0">
                <a:latin typeface="Times New Roman"/>
                <a:cs typeface="Times New Roman"/>
                <a:sym typeface="Symbol"/>
              </a:rPr>
              <a:t>ʹ</a:t>
            </a:r>
            <a:r>
              <a:rPr lang="ru-RU" sz="1200" dirty="0" smtClean="0">
                <a:sym typeface="Symbol"/>
              </a:rPr>
              <a:t>2</a:t>
            </a:r>
            <a:endParaRPr lang="ru-RU" dirty="0"/>
          </a:p>
        </p:txBody>
      </p:sp>
      <p:sp>
        <p:nvSpPr>
          <p:cNvPr id="59" name="Овал 58"/>
          <p:cNvSpPr/>
          <p:nvPr/>
        </p:nvSpPr>
        <p:spPr>
          <a:xfrm>
            <a:off x="2643141" y="4234579"/>
            <a:ext cx="142876" cy="142876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1" name="Овал 60"/>
          <p:cNvSpPr/>
          <p:nvPr/>
        </p:nvSpPr>
        <p:spPr>
          <a:xfrm>
            <a:off x="2071637" y="2448629"/>
            <a:ext cx="142876" cy="142876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62" name="Прямая соединительная линия 61"/>
          <p:cNvCxnSpPr/>
          <p:nvPr/>
        </p:nvCxnSpPr>
        <p:spPr>
          <a:xfrm rot="5400000">
            <a:off x="2250232" y="3841670"/>
            <a:ext cx="928694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Прямая соединительная линия 62"/>
          <p:cNvCxnSpPr/>
          <p:nvPr/>
        </p:nvCxnSpPr>
        <p:spPr>
          <a:xfrm rot="16200000" flipH="1">
            <a:off x="1795782" y="2938797"/>
            <a:ext cx="694619" cy="3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Прямая соединительная линия 63"/>
          <p:cNvCxnSpPr>
            <a:endCxn id="59" idx="0"/>
          </p:cNvCxnSpPr>
          <p:nvPr/>
        </p:nvCxnSpPr>
        <p:spPr>
          <a:xfrm rot="16200000" flipH="1">
            <a:off x="2061773" y="3581772"/>
            <a:ext cx="805579" cy="50003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Овал 64"/>
          <p:cNvSpPr/>
          <p:nvPr/>
        </p:nvSpPr>
        <p:spPr>
          <a:xfrm>
            <a:off x="2357389" y="3734513"/>
            <a:ext cx="142876" cy="142876"/>
          </a:xfrm>
          <a:prstGeom prst="ellipse">
            <a:avLst/>
          </a:prstGeom>
          <a:solidFill>
            <a:srgbClr val="FF00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66" name="Прямая соединительная линия 65"/>
          <p:cNvCxnSpPr/>
          <p:nvPr/>
        </p:nvCxnSpPr>
        <p:spPr>
          <a:xfrm rot="5400000">
            <a:off x="2000199" y="3377323"/>
            <a:ext cx="857256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" name="TextBox 68"/>
          <p:cNvSpPr txBox="1"/>
          <p:nvPr/>
        </p:nvSpPr>
        <p:spPr>
          <a:xfrm>
            <a:off x="2428860" y="2714620"/>
            <a:ext cx="4539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М</a:t>
            </a:r>
            <a:r>
              <a:rPr lang="ru-RU" sz="1050" dirty="0" smtClean="0"/>
              <a:t>2</a:t>
            </a:r>
            <a:endParaRPr lang="ru-RU" dirty="0"/>
          </a:p>
        </p:txBody>
      </p:sp>
      <p:sp>
        <p:nvSpPr>
          <p:cNvPr id="70" name="TextBox 69"/>
          <p:cNvSpPr txBox="1"/>
          <p:nvPr/>
        </p:nvSpPr>
        <p:spPr>
          <a:xfrm>
            <a:off x="2000232" y="3857628"/>
            <a:ext cx="4507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М</a:t>
            </a:r>
            <a:r>
              <a:rPr lang="ru-RU" sz="1050" dirty="0" smtClean="0"/>
              <a:t>1</a:t>
            </a:r>
            <a:endParaRPr lang="ru-RU" dirty="0"/>
          </a:p>
        </p:txBody>
      </p:sp>
      <p:sp>
        <p:nvSpPr>
          <p:cNvPr id="71" name="TextBox 70"/>
          <p:cNvSpPr txBox="1"/>
          <p:nvPr/>
        </p:nvSpPr>
        <p:spPr>
          <a:xfrm>
            <a:off x="2143108" y="2071678"/>
            <a:ext cx="3738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3</a:t>
            </a:r>
            <a:r>
              <a:rPr lang="ru-RU" sz="1100" dirty="0" smtClean="0"/>
              <a:t>2</a:t>
            </a:r>
            <a:endParaRPr lang="ru-RU" dirty="0"/>
          </a:p>
        </p:txBody>
      </p:sp>
      <p:sp>
        <p:nvSpPr>
          <p:cNvPr id="72" name="TextBox 71"/>
          <p:cNvSpPr txBox="1"/>
          <p:nvPr/>
        </p:nvSpPr>
        <p:spPr>
          <a:xfrm>
            <a:off x="1857356" y="3429000"/>
            <a:ext cx="3738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3</a:t>
            </a:r>
            <a:r>
              <a:rPr lang="ru-RU" sz="1100" dirty="0" smtClean="0"/>
              <a:t>1</a:t>
            </a:r>
            <a:endParaRPr lang="ru-RU" dirty="0"/>
          </a:p>
        </p:txBody>
      </p:sp>
      <p:sp>
        <p:nvSpPr>
          <p:cNvPr id="73" name="TextBox 72"/>
          <p:cNvSpPr txBox="1"/>
          <p:nvPr/>
        </p:nvSpPr>
        <p:spPr>
          <a:xfrm>
            <a:off x="3000364" y="2928934"/>
            <a:ext cx="5004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ym typeface="Symbol"/>
              </a:rPr>
              <a:t></a:t>
            </a:r>
            <a:r>
              <a:rPr lang="ru-RU" dirty="0" smtClean="0"/>
              <a:t>4</a:t>
            </a:r>
            <a:r>
              <a:rPr lang="ru-RU" sz="1100" dirty="0" smtClean="0"/>
              <a:t>2</a:t>
            </a:r>
            <a:endParaRPr lang="ru-RU" dirty="0"/>
          </a:p>
        </p:txBody>
      </p:sp>
      <p:sp>
        <p:nvSpPr>
          <p:cNvPr id="74" name="TextBox 73"/>
          <p:cNvSpPr txBox="1"/>
          <p:nvPr/>
        </p:nvSpPr>
        <p:spPr>
          <a:xfrm>
            <a:off x="2500298" y="4429132"/>
            <a:ext cx="3738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4</a:t>
            </a:r>
            <a:r>
              <a:rPr lang="ru-RU" sz="1100" dirty="0" smtClean="0"/>
              <a:t>1</a:t>
            </a:r>
            <a:endParaRPr lang="ru-RU" dirty="0"/>
          </a:p>
        </p:txBody>
      </p:sp>
      <p:cxnSp>
        <p:nvCxnSpPr>
          <p:cNvPr id="76" name="Прямая соединительная линия 75"/>
          <p:cNvCxnSpPr>
            <a:stCxn id="49" idx="7"/>
            <a:endCxn id="65" idx="2"/>
          </p:cNvCxnSpPr>
          <p:nvPr/>
        </p:nvCxnSpPr>
        <p:spPr>
          <a:xfrm rot="5400000" flipH="1" flipV="1">
            <a:off x="1622085" y="3520199"/>
            <a:ext cx="449552" cy="1021056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Прямая соединительная линия 76"/>
          <p:cNvCxnSpPr>
            <a:stCxn id="51" idx="6"/>
            <a:endCxn id="43" idx="1"/>
          </p:cNvCxnSpPr>
          <p:nvPr/>
        </p:nvCxnSpPr>
        <p:spPr>
          <a:xfrm>
            <a:off x="1357257" y="2734381"/>
            <a:ext cx="1021056" cy="16380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Прямая соединительная линия 77"/>
          <p:cNvCxnSpPr>
            <a:endCxn id="24" idx="1"/>
          </p:cNvCxnSpPr>
          <p:nvPr/>
        </p:nvCxnSpPr>
        <p:spPr>
          <a:xfrm>
            <a:off x="1285852" y="2786058"/>
            <a:ext cx="663866" cy="52099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Прямая соединительная линия 82"/>
          <p:cNvCxnSpPr>
            <a:endCxn id="65" idx="3"/>
          </p:cNvCxnSpPr>
          <p:nvPr/>
        </p:nvCxnSpPr>
        <p:spPr>
          <a:xfrm rot="5400000" flipH="1" flipV="1">
            <a:off x="1724344" y="4132354"/>
            <a:ext cx="929857" cy="378081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Прямая соединительная линия 83"/>
          <p:cNvCxnSpPr>
            <a:stCxn id="49" idx="5"/>
            <a:endCxn id="21" idx="1"/>
          </p:cNvCxnSpPr>
          <p:nvPr/>
        </p:nvCxnSpPr>
        <p:spPr>
          <a:xfrm rot="16200000" flipH="1">
            <a:off x="1417668" y="4275195"/>
            <a:ext cx="450715" cy="613385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Прямая соединительная линия 84"/>
          <p:cNvCxnSpPr>
            <a:endCxn id="24" idx="7"/>
          </p:cNvCxnSpPr>
          <p:nvPr/>
        </p:nvCxnSpPr>
        <p:spPr>
          <a:xfrm rot="10800000" flipV="1">
            <a:off x="2050746" y="3000372"/>
            <a:ext cx="378114" cy="306676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4" name="Прямая соединительная линия 93"/>
          <p:cNvCxnSpPr>
            <a:stCxn id="28" idx="2"/>
          </p:cNvCxnSpPr>
          <p:nvPr/>
        </p:nvCxnSpPr>
        <p:spPr>
          <a:xfrm rot="10800000">
            <a:off x="357158" y="3357562"/>
            <a:ext cx="3429024" cy="1588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9" name="Прямоугольник 78"/>
          <p:cNvSpPr/>
          <p:nvPr/>
        </p:nvSpPr>
        <p:spPr>
          <a:xfrm>
            <a:off x="3857620" y="214290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>
                <a:solidFill>
                  <a:schemeClr val="bg2"/>
                </a:solidFill>
              </a:rPr>
              <a:t>Третья точка сечения (точка М) располагается на ребр</a:t>
            </a:r>
            <a:r>
              <a:rPr lang="ru-RU" dirty="0" smtClean="0">
                <a:solidFill>
                  <a:schemeClr val="bg1"/>
                </a:solidFill>
              </a:rPr>
              <a:t>е SВ и найдена “способом ребер». </a:t>
            </a:r>
            <a:endParaRPr lang="ru-RU" dirty="0">
              <a:solidFill>
                <a:schemeClr val="bg2"/>
              </a:solidFill>
            </a:endParaRPr>
          </a:p>
        </p:txBody>
      </p:sp>
      <p:sp>
        <p:nvSpPr>
          <p:cNvPr id="80" name="Прямоугольник 79"/>
          <p:cNvSpPr/>
          <p:nvPr/>
        </p:nvSpPr>
        <p:spPr>
          <a:xfrm>
            <a:off x="4071934" y="5000636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/>
              <a:t>Точка М находится на пересечении ребра SB с линией пересечения плоскостей (3-4) </a:t>
            </a:r>
            <a:endParaRPr lang="ru-RU" dirty="0"/>
          </a:p>
        </p:txBody>
      </p:sp>
      <p:sp>
        <p:nvSpPr>
          <p:cNvPr id="60" name="Овал 59"/>
          <p:cNvSpPr/>
          <p:nvPr/>
        </p:nvSpPr>
        <p:spPr>
          <a:xfrm>
            <a:off x="2071670" y="3286124"/>
            <a:ext cx="142876" cy="142876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2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2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2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2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2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2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2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2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2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2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2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20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2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2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2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2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43" grpId="0" animBg="1"/>
      <p:bldP spid="58" grpId="0"/>
      <p:bldP spid="59" grpId="0" animBg="1"/>
      <p:bldP spid="61" grpId="0" animBg="1"/>
      <p:bldP spid="65" grpId="0" animBg="1"/>
      <p:bldP spid="69" grpId="0"/>
      <p:bldP spid="70" grpId="0"/>
      <p:bldP spid="71" grpId="0"/>
      <p:bldP spid="72" grpId="0"/>
      <p:bldP spid="73" grpId="0"/>
      <p:bldP spid="74" grpId="0"/>
      <p:bldP spid="6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929190" y="2000240"/>
            <a:ext cx="3757610" cy="4143404"/>
          </a:xfrm>
        </p:spPr>
        <p:txBody>
          <a:bodyPr>
            <a:normAutofit fontScale="62500" lnSpcReduction="20000"/>
          </a:bodyPr>
          <a:lstStyle/>
          <a:p>
            <a:pPr>
              <a:buNone/>
            </a:pPr>
            <a:r>
              <a:rPr lang="ru-RU" dirty="0" smtClean="0"/>
              <a:t>Определяем видимость:</a:t>
            </a:r>
          </a:p>
          <a:p>
            <a:pPr marL="285750" indent="-285750"/>
            <a:r>
              <a:rPr lang="ru-RU" dirty="0" smtClean="0">
                <a:latin typeface="Times New Roman"/>
                <a:ea typeface="굴림" pitchFamily="34" charset="-127"/>
                <a:cs typeface="Times New Roman"/>
                <a:sym typeface="Symbol"/>
              </a:rPr>
              <a:t>Для улучшения наглядности изображения необходимо показать видимость:</a:t>
            </a:r>
          </a:p>
          <a:p>
            <a:pPr>
              <a:buAutoNum type="arabicParenR"/>
            </a:pPr>
            <a:r>
              <a:rPr lang="ru-RU" dirty="0" smtClean="0">
                <a:latin typeface="Times New Roman"/>
                <a:ea typeface="굴림" pitchFamily="34" charset="-127"/>
                <a:cs typeface="Times New Roman"/>
                <a:sym typeface="Symbol"/>
              </a:rPr>
              <a:t>сечения относительно поверхности многогранника и выделить его цветным карандашом;</a:t>
            </a:r>
          </a:p>
          <a:p>
            <a:pPr>
              <a:buAutoNum type="arabicParenR"/>
            </a:pPr>
            <a:r>
              <a:rPr lang="ru-RU" dirty="0" smtClean="0">
                <a:latin typeface="Times New Roman"/>
                <a:ea typeface="굴림" pitchFamily="34" charset="-127"/>
                <a:cs typeface="Times New Roman"/>
                <a:sym typeface="Symbol"/>
              </a:rPr>
              <a:t>поверхности относительно заданной плоскости;</a:t>
            </a:r>
          </a:p>
          <a:p>
            <a:pPr>
              <a:buAutoNum type="arabicParenR"/>
            </a:pPr>
            <a:r>
              <a:rPr lang="ru-RU" dirty="0" smtClean="0">
                <a:latin typeface="Times New Roman"/>
                <a:ea typeface="굴림" pitchFamily="34" charset="-127"/>
                <a:cs typeface="Times New Roman"/>
                <a:sym typeface="Symbol"/>
              </a:rPr>
              <a:t>Геометрических элементов, которыми задана плоскость, относительно поверхности многогранника.</a:t>
            </a:r>
          </a:p>
          <a:p>
            <a:pPr>
              <a:buNone/>
            </a:pPr>
            <a:endParaRPr lang="ru-RU" dirty="0"/>
          </a:p>
        </p:txBody>
      </p:sp>
      <p:cxnSp>
        <p:nvCxnSpPr>
          <p:cNvPr id="4" name="Прямая соединительная линия 3"/>
          <p:cNvCxnSpPr>
            <a:stCxn id="51" idx="0"/>
          </p:cNvCxnSpPr>
          <p:nvPr/>
        </p:nvCxnSpPr>
        <p:spPr>
          <a:xfrm rot="5400000" flipH="1" flipV="1">
            <a:off x="954484" y="2045824"/>
            <a:ext cx="948455" cy="285785"/>
          </a:xfrm>
          <a:prstGeom prst="line">
            <a:avLst/>
          </a:prstGeom>
          <a:ln w="2857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Прямая соединительная линия 4"/>
          <p:cNvCxnSpPr/>
          <p:nvPr/>
        </p:nvCxnSpPr>
        <p:spPr>
          <a:xfrm rot="16200000" flipH="1">
            <a:off x="964381" y="2321711"/>
            <a:ext cx="1643074" cy="428628"/>
          </a:xfrm>
          <a:prstGeom prst="line">
            <a:avLst/>
          </a:prstGeom>
          <a:ln w="2857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 rot="16200000" flipH="1">
            <a:off x="1321571" y="1964521"/>
            <a:ext cx="1643074" cy="1143008"/>
          </a:xfrm>
          <a:prstGeom prst="line">
            <a:avLst/>
          </a:prstGeom>
          <a:ln w="2857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>
            <a:off x="1071538" y="3357562"/>
            <a:ext cx="1643074" cy="1588"/>
          </a:xfrm>
          <a:prstGeom prst="line">
            <a:avLst/>
          </a:prstGeom>
          <a:ln w="2857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>
            <a:stCxn id="22" idx="6"/>
          </p:cNvCxnSpPr>
          <p:nvPr/>
        </p:nvCxnSpPr>
        <p:spPr>
          <a:xfrm flipV="1">
            <a:off x="1142976" y="3571876"/>
            <a:ext cx="1571636" cy="642942"/>
          </a:xfrm>
          <a:prstGeom prst="line">
            <a:avLst/>
          </a:prstGeom>
          <a:ln w="2857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rot="5400000">
            <a:off x="1714480" y="3857628"/>
            <a:ext cx="1285884" cy="714380"/>
          </a:xfrm>
          <a:prstGeom prst="line">
            <a:avLst/>
          </a:prstGeom>
          <a:ln w="2857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rot="10800000">
            <a:off x="1071538" y="4286256"/>
            <a:ext cx="928694" cy="571504"/>
          </a:xfrm>
          <a:prstGeom prst="line">
            <a:avLst/>
          </a:prstGeom>
          <a:ln w="2857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 rot="10800000" flipV="1">
            <a:off x="1571604" y="3571876"/>
            <a:ext cx="1143008" cy="785818"/>
          </a:xfrm>
          <a:prstGeom prst="line">
            <a:avLst/>
          </a:prstGeom>
          <a:ln w="2857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>
            <a:off x="1071538" y="4286256"/>
            <a:ext cx="571504" cy="71438"/>
          </a:xfrm>
          <a:prstGeom prst="line">
            <a:avLst/>
          </a:prstGeom>
          <a:ln w="2857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 rot="16200000" flipH="1">
            <a:off x="1571604" y="4429132"/>
            <a:ext cx="500066" cy="357190"/>
          </a:xfrm>
          <a:prstGeom prst="line">
            <a:avLst/>
          </a:prstGeom>
          <a:ln w="2857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>
            <a:stCxn id="42" idx="6"/>
            <a:endCxn id="61" idx="2"/>
          </p:cNvCxnSpPr>
          <p:nvPr/>
        </p:nvCxnSpPr>
        <p:spPr>
          <a:xfrm>
            <a:off x="1500133" y="2234315"/>
            <a:ext cx="571504" cy="285752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 rot="10800000" flipV="1">
            <a:off x="714348" y="3357562"/>
            <a:ext cx="3214710" cy="250033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1714447" y="1591373"/>
            <a:ext cx="3834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Times New Roman"/>
                <a:cs typeface="Times New Roman"/>
              </a:rPr>
              <a:t>S</a:t>
            </a:r>
            <a:r>
              <a:rPr lang="ru-RU" sz="1100" dirty="0" smtClean="0">
                <a:latin typeface="Times New Roman"/>
                <a:cs typeface="Times New Roman"/>
              </a:rPr>
              <a:t>2</a:t>
            </a:r>
            <a:endParaRPr lang="ru-RU" dirty="0"/>
          </a:p>
        </p:txBody>
      </p:sp>
      <p:sp>
        <p:nvSpPr>
          <p:cNvPr id="17" name="TextBox 16"/>
          <p:cNvSpPr txBox="1"/>
          <p:nvPr/>
        </p:nvSpPr>
        <p:spPr>
          <a:xfrm>
            <a:off x="1714480" y="4143380"/>
            <a:ext cx="3834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Times New Roman"/>
                <a:cs typeface="Times New Roman"/>
              </a:rPr>
              <a:t>S</a:t>
            </a:r>
            <a:r>
              <a:rPr lang="ru-RU" sz="1100" dirty="0" smtClean="0">
                <a:latin typeface="Times New Roman"/>
                <a:cs typeface="Times New Roman"/>
              </a:rPr>
              <a:t>1</a:t>
            </a:r>
            <a:endParaRPr lang="ru-RU" dirty="0"/>
          </a:p>
        </p:txBody>
      </p:sp>
      <p:sp>
        <p:nvSpPr>
          <p:cNvPr id="18" name="TextBox 17"/>
          <p:cNvSpPr txBox="1"/>
          <p:nvPr/>
        </p:nvSpPr>
        <p:spPr>
          <a:xfrm>
            <a:off x="642910" y="3357562"/>
            <a:ext cx="7184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А</a:t>
            </a:r>
            <a:r>
              <a:rPr lang="ru-RU" sz="1100" dirty="0" smtClean="0"/>
              <a:t>2</a:t>
            </a:r>
            <a:r>
              <a:rPr lang="ru-RU" dirty="0" smtClean="0">
                <a:sym typeface="Symbol"/>
              </a:rPr>
              <a:t>2</a:t>
            </a:r>
            <a:r>
              <a:rPr lang="ru-RU" sz="1200" dirty="0" smtClean="0"/>
              <a:t>2</a:t>
            </a:r>
            <a:endParaRPr lang="ru-RU" dirty="0"/>
          </a:p>
        </p:txBody>
      </p:sp>
      <p:sp>
        <p:nvSpPr>
          <p:cNvPr id="19" name="TextBox 18"/>
          <p:cNvSpPr txBox="1"/>
          <p:nvPr/>
        </p:nvSpPr>
        <p:spPr>
          <a:xfrm>
            <a:off x="642910" y="3929066"/>
            <a:ext cx="39626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А</a:t>
            </a:r>
            <a:r>
              <a:rPr lang="ru-RU" sz="1200" dirty="0" smtClean="0"/>
              <a:t>1</a:t>
            </a:r>
            <a:endParaRPr lang="ru-RU" dirty="0"/>
          </a:p>
        </p:txBody>
      </p:sp>
      <p:sp>
        <p:nvSpPr>
          <p:cNvPr id="20" name="Овал 19"/>
          <p:cNvSpPr/>
          <p:nvPr/>
        </p:nvSpPr>
        <p:spPr>
          <a:xfrm>
            <a:off x="1571604" y="4286256"/>
            <a:ext cx="142876" cy="142876"/>
          </a:xfrm>
          <a:prstGeom prst="ellipse">
            <a:avLst/>
          </a:prstGeom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Овал 21"/>
          <p:cNvSpPr/>
          <p:nvPr/>
        </p:nvSpPr>
        <p:spPr>
          <a:xfrm>
            <a:off x="1000100" y="4143380"/>
            <a:ext cx="142876" cy="142876"/>
          </a:xfrm>
          <a:prstGeom prst="ellipse">
            <a:avLst/>
          </a:prstGeom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Овал 22"/>
          <p:cNvSpPr/>
          <p:nvPr/>
        </p:nvSpPr>
        <p:spPr>
          <a:xfrm>
            <a:off x="1000100" y="3286124"/>
            <a:ext cx="142876" cy="142876"/>
          </a:xfrm>
          <a:prstGeom prst="ellipse">
            <a:avLst/>
          </a:prstGeom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Овал 23"/>
          <p:cNvSpPr/>
          <p:nvPr/>
        </p:nvSpPr>
        <p:spPr>
          <a:xfrm>
            <a:off x="1928794" y="3286124"/>
            <a:ext cx="142876" cy="142876"/>
          </a:xfrm>
          <a:prstGeom prst="ellipse">
            <a:avLst/>
          </a:prstGeom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Овал 24"/>
          <p:cNvSpPr/>
          <p:nvPr/>
        </p:nvSpPr>
        <p:spPr>
          <a:xfrm>
            <a:off x="2643174" y="3286124"/>
            <a:ext cx="142876" cy="142876"/>
          </a:xfrm>
          <a:prstGeom prst="ellipse">
            <a:avLst/>
          </a:prstGeom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Овал 25"/>
          <p:cNvSpPr/>
          <p:nvPr/>
        </p:nvSpPr>
        <p:spPr>
          <a:xfrm>
            <a:off x="1500166" y="1714488"/>
            <a:ext cx="142876" cy="142876"/>
          </a:xfrm>
          <a:prstGeom prst="ellipse">
            <a:avLst/>
          </a:prstGeom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Овал 26"/>
          <p:cNvSpPr/>
          <p:nvPr/>
        </p:nvSpPr>
        <p:spPr>
          <a:xfrm>
            <a:off x="2643174" y="3500438"/>
            <a:ext cx="142876" cy="142876"/>
          </a:xfrm>
          <a:prstGeom prst="ellipse">
            <a:avLst/>
          </a:prstGeom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Овал 27"/>
          <p:cNvSpPr/>
          <p:nvPr/>
        </p:nvSpPr>
        <p:spPr>
          <a:xfrm>
            <a:off x="3786182" y="3286124"/>
            <a:ext cx="142876" cy="14287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9" name="Прямая соединительная линия 28"/>
          <p:cNvCxnSpPr>
            <a:stCxn id="23" idx="4"/>
            <a:endCxn id="22" idx="0"/>
          </p:cNvCxnSpPr>
          <p:nvPr/>
        </p:nvCxnSpPr>
        <p:spPr>
          <a:xfrm rot="5400000">
            <a:off x="714348" y="3786190"/>
            <a:ext cx="71438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единительная линия 29"/>
          <p:cNvCxnSpPr>
            <a:endCxn id="20" idx="0"/>
          </p:cNvCxnSpPr>
          <p:nvPr/>
        </p:nvCxnSpPr>
        <p:spPr>
          <a:xfrm rot="16200000" flipH="1">
            <a:off x="393671" y="3036885"/>
            <a:ext cx="2428892" cy="6985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единительная линия 30"/>
          <p:cNvCxnSpPr>
            <a:endCxn id="21" idx="0"/>
          </p:cNvCxnSpPr>
          <p:nvPr/>
        </p:nvCxnSpPr>
        <p:spPr>
          <a:xfrm rot="5400000">
            <a:off x="1322365" y="4106867"/>
            <a:ext cx="1357322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Прямая соединительная линия 31"/>
          <p:cNvCxnSpPr>
            <a:endCxn id="27" idx="0"/>
          </p:cNvCxnSpPr>
          <p:nvPr/>
        </p:nvCxnSpPr>
        <p:spPr>
          <a:xfrm rot="5400000">
            <a:off x="2679687" y="3463925"/>
            <a:ext cx="7143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Box 32"/>
          <p:cNvSpPr txBox="1"/>
          <p:nvPr/>
        </p:nvSpPr>
        <p:spPr>
          <a:xfrm>
            <a:off x="2714612" y="2928934"/>
            <a:ext cx="3818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В</a:t>
            </a:r>
            <a:r>
              <a:rPr lang="ru-RU" sz="1100" dirty="0" smtClean="0"/>
              <a:t>2</a:t>
            </a:r>
            <a:endParaRPr lang="ru-RU" dirty="0"/>
          </a:p>
        </p:txBody>
      </p:sp>
      <p:sp>
        <p:nvSpPr>
          <p:cNvPr id="34" name="TextBox 33"/>
          <p:cNvSpPr txBox="1"/>
          <p:nvPr/>
        </p:nvSpPr>
        <p:spPr>
          <a:xfrm>
            <a:off x="2714612" y="3571876"/>
            <a:ext cx="3818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В</a:t>
            </a:r>
            <a:r>
              <a:rPr lang="ru-RU" sz="1100" dirty="0" smtClean="0"/>
              <a:t>1</a:t>
            </a:r>
            <a:endParaRPr lang="ru-RU" dirty="0"/>
          </a:p>
        </p:txBody>
      </p:sp>
      <p:sp>
        <p:nvSpPr>
          <p:cNvPr id="35" name="TextBox 34"/>
          <p:cNvSpPr txBox="1"/>
          <p:nvPr/>
        </p:nvSpPr>
        <p:spPr>
          <a:xfrm>
            <a:off x="1571604" y="3071810"/>
            <a:ext cx="3802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С</a:t>
            </a:r>
            <a:r>
              <a:rPr lang="ru-RU" sz="1100" dirty="0" smtClean="0"/>
              <a:t>2</a:t>
            </a:r>
            <a:endParaRPr lang="ru-RU" dirty="0"/>
          </a:p>
        </p:txBody>
      </p:sp>
      <p:sp>
        <p:nvSpPr>
          <p:cNvPr id="36" name="TextBox 35"/>
          <p:cNvSpPr txBox="1"/>
          <p:nvPr/>
        </p:nvSpPr>
        <p:spPr>
          <a:xfrm>
            <a:off x="1857356" y="4929198"/>
            <a:ext cx="3802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С</a:t>
            </a:r>
            <a:r>
              <a:rPr lang="ru-RU" sz="1100" dirty="0" smtClean="0"/>
              <a:t>1</a:t>
            </a:r>
            <a:endParaRPr lang="ru-RU" dirty="0"/>
          </a:p>
        </p:txBody>
      </p:sp>
      <p:sp>
        <p:nvSpPr>
          <p:cNvPr id="37" name="TextBox 36"/>
          <p:cNvSpPr txBox="1"/>
          <p:nvPr/>
        </p:nvSpPr>
        <p:spPr>
          <a:xfrm rot="1294901">
            <a:off x="857224" y="1643050"/>
            <a:ext cx="3513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Times New Roman"/>
                <a:cs typeface="Times New Roman"/>
              </a:rPr>
              <a:t>f</a:t>
            </a:r>
            <a:r>
              <a:rPr lang="ru-RU" sz="1200" dirty="0" smtClean="0">
                <a:latin typeface="Times New Roman"/>
                <a:cs typeface="Times New Roman"/>
              </a:rPr>
              <a:t>2</a:t>
            </a:r>
            <a:endParaRPr lang="ru-RU" dirty="0"/>
          </a:p>
        </p:txBody>
      </p:sp>
      <p:sp>
        <p:nvSpPr>
          <p:cNvPr id="38" name="TextBox 37"/>
          <p:cNvSpPr txBox="1"/>
          <p:nvPr/>
        </p:nvSpPr>
        <p:spPr>
          <a:xfrm rot="19221052">
            <a:off x="1289619" y="4790646"/>
            <a:ext cx="3706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Times New Roman"/>
                <a:cs typeface="Times New Roman"/>
              </a:rPr>
              <a:t>h</a:t>
            </a:r>
            <a:r>
              <a:rPr lang="ru-RU" sz="1050" dirty="0" smtClean="0">
                <a:latin typeface="Times New Roman"/>
                <a:cs typeface="Times New Roman"/>
              </a:rPr>
              <a:t>1</a:t>
            </a:r>
            <a:endParaRPr lang="ru-RU" dirty="0"/>
          </a:p>
        </p:txBody>
      </p:sp>
      <p:sp>
        <p:nvSpPr>
          <p:cNvPr id="39" name="TextBox 38"/>
          <p:cNvSpPr txBox="1"/>
          <p:nvPr/>
        </p:nvSpPr>
        <p:spPr>
          <a:xfrm>
            <a:off x="285720" y="2928934"/>
            <a:ext cx="6575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Times New Roman"/>
                <a:cs typeface="Times New Roman"/>
              </a:rPr>
              <a:t>h</a:t>
            </a:r>
            <a:r>
              <a:rPr lang="ru-RU" sz="1050" dirty="0" smtClean="0">
                <a:latin typeface="Times New Roman"/>
                <a:cs typeface="Times New Roman"/>
              </a:rPr>
              <a:t>2</a:t>
            </a:r>
            <a:r>
              <a:rPr lang="en-US" dirty="0" smtClean="0">
                <a:latin typeface="Times New Roman"/>
                <a:cs typeface="Times New Roman"/>
                <a:sym typeface="Symbol"/>
              </a:rPr>
              <a:t>f</a:t>
            </a:r>
            <a:r>
              <a:rPr lang="ru-RU" sz="1050" dirty="0" smtClean="0">
                <a:latin typeface="Times New Roman"/>
                <a:cs typeface="Times New Roman"/>
                <a:sym typeface="Symbol"/>
              </a:rPr>
              <a:t>1</a:t>
            </a:r>
            <a:endParaRPr lang="ru-RU" dirty="0"/>
          </a:p>
        </p:txBody>
      </p:sp>
      <p:cxnSp>
        <p:nvCxnSpPr>
          <p:cNvPr id="40" name="Прямая соединительная линия 39"/>
          <p:cNvCxnSpPr/>
          <p:nvPr/>
        </p:nvCxnSpPr>
        <p:spPr>
          <a:xfrm rot="5400000">
            <a:off x="1535852" y="1412778"/>
            <a:ext cx="285752" cy="71438"/>
          </a:xfrm>
          <a:prstGeom prst="line">
            <a:avLst/>
          </a:prstGeom>
          <a:ln w="381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TextBox 40"/>
          <p:cNvSpPr txBox="1"/>
          <p:nvPr/>
        </p:nvSpPr>
        <p:spPr>
          <a:xfrm rot="21425636">
            <a:off x="1794979" y="1244519"/>
            <a:ext cx="4171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ym typeface="Symbol"/>
              </a:rPr>
              <a:t></a:t>
            </a:r>
            <a:r>
              <a:rPr lang="ru-RU" sz="1200" dirty="0" smtClean="0">
                <a:sym typeface="Symbol"/>
              </a:rPr>
              <a:t>2</a:t>
            </a:r>
            <a:endParaRPr lang="ru-RU" dirty="0"/>
          </a:p>
        </p:txBody>
      </p:sp>
      <p:sp>
        <p:nvSpPr>
          <p:cNvPr id="42" name="Овал 41"/>
          <p:cNvSpPr/>
          <p:nvPr/>
        </p:nvSpPr>
        <p:spPr>
          <a:xfrm>
            <a:off x="1357257" y="2162877"/>
            <a:ext cx="142876" cy="142876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3" name="Овал 42"/>
          <p:cNvSpPr/>
          <p:nvPr/>
        </p:nvSpPr>
        <p:spPr>
          <a:xfrm>
            <a:off x="2357389" y="2877257"/>
            <a:ext cx="142876" cy="142876"/>
          </a:xfrm>
          <a:prstGeom prst="ellipse">
            <a:avLst/>
          </a:prstGeom>
          <a:solidFill>
            <a:srgbClr val="FF00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Овал 43"/>
          <p:cNvSpPr/>
          <p:nvPr/>
        </p:nvSpPr>
        <p:spPr>
          <a:xfrm>
            <a:off x="1000067" y="5520463"/>
            <a:ext cx="142876" cy="142876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46" name="Прямая соединительная линия 45"/>
          <p:cNvCxnSpPr>
            <a:stCxn id="42" idx="4"/>
          </p:cNvCxnSpPr>
          <p:nvPr/>
        </p:nvCxnSpPr>
        <p:spPr>
          <a:xfrm rot="5400000">
            <a:off x="892910" y="2841538"/>
            <a:ext cx="107157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Прямая соединительная линия 46"/>
          <p:cNvCxnSpPr/>
          <p:nvPr/>
        </p:nvCxnSpPr>
        <p:spPr>
          <a:xfrm rot="5400000">
            <a:off x="40830" y="4479436"/>
            <a:ext cx="2071702" cy="1035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Прямая соединительная линия 47"/>
          <p:cNvCxnSpPr>
            <a:stCxn id="45" idx="4"/>
            <a:endCxn id="44" idx="7"/>
          </p:cNvCxnSpPr>
          <p:nvPr/>
        </p:nvCxnSpPr>
        <p:spPr>
          <a:xfrm rot="5400000">
            <a:off x="229044" y="4341736"/>
            <a:ext cx="2092626" cy="30667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Овал 48"/>
          <p:cNvSpPr/>
          <p:nvPr/>
        </p:nvSpPr>
        <p:spPr>
          <a:xfrm>
            <a:off x="1214381" y="4234579"/>
            <a:ext cx="142876" cy="142876"/>
          </a:xfrm>
          <a:prstGeom prst="ellipse">
            <a:avLst/>
          </a:prstGeom>
          <a:solidFill>
            <a:srgbClr val="FF00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50" name="Прямая соединительная линия 49"/>
          <p:cNvCxnSpPr/>
          <p:nvPr/>
        </p:nvCxnSpPr>
        <p:spPr>
          <a:xfrm rot="5400000">
            <a:off x="534926" y="3555124"/>
            <a:ext cx="150019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Овал 50"/>
          <p:cNvSpPr/>
          <p:nvPr/>
        </p:nvSpPr>
        <p:spPr>
          <a:xfrm>
            <a:off x="1214381" y="2662943"/>
            <a:ext cx="142876" cy="142876"/>
          </a:xfrm>
          <a:prstGeom prst="ellipse">
            <a:avLst/>
          </a:prstGeom>
          <a:solidFill>
            <a:srgbClr val="FF00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2" name="TextBox 51"/>
          <p:cNvSpPr txBox="1"/>
          <p:nvPr/>
        </p:nvSpPr>
        <p:spPr>
          <a:xfrm>
            <a:off x="857191" y="5663339"/>
            <a:ext cx="3738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2</a:t>
            </a:r>
            <a:r>
              <a:rPr lang="ru-RU" sz="1100" dirty="0" smtClean="0"/>
              <a:t>1</a:t>
            </a:r>
            <a:endParaRPr lang="ru-RU" dirty="0"/>
          </a:p>
        </p:txBody>
      </p:sp>
      <p:sp>
        <p:nvSpPr>
          <p:cNvPr id="53" name="TextBox 52"/>
          <p:cNvSpPr txBox="1"/>
          <p:nvPr/>
        </p:nvSpPr>
        <p:spPr>
          <a:xfrm>
            <a:off x="1500133" y="3377323"/>
            <a:ext cx="3738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1</a:t>
            </a:r>
            <a:r>
              <a:rPr lang="ru-RU" sz="1100" dirty="0" smtClean="0"/>
              <a:t>1</a:t>
            </a:r>
            <a:endParaRPr lang="ru-RU" dirty="0"/>
          </a:p>
        </p:txBody>
      </p:sp>
      <p:sp>
        <p:nvSpPr>
          <p:cNvPr id="54" name="TextBox 53"/>
          <p:cNvSpPr txBox="1"/>
          <p:nvPr/>
        </p:nvSpPr>
        <p:spPr>
          <a:xfrm>
            <a:off x="1000067" y="2091439"/>
            <a:ext cx="3738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1</a:t>
            </a:r>
            <a:r>
              <a:rPr lang="ru-RU" sz="1100" dirty="0" smtClean="0"/>
              <a:t>2</a:t>
            </a:r>
            <a:endParaRPr lang="ru-RU" dirty="0"/>
          </a:p>
        </p:txBody>
      </p:sp>
      <p:sp>
        <p:nvSpPr>
          <p:cNvPr id="55" name="TextBox 54"/>
          <p:cNvSpPr txBox="1"/>
          <p:nvPr/>
        </p:nvSpPr>
        <p:spPr>
          <a:xfrm>
            <a:off x="857191" y="2520067"/>
            <a:ext cx="3818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К</a:t>
            </a:r>
            <a:r>
              <a:rPr lang="ru-RU" sz="1100" dirty="0" smtClean="0"/>
              <a:t>2</a:t>
            </a:r>
            <a:endParaRPr lang="ru-RU" dirty="0"/>
          </a:p>
        </p:txBody>
      </p:sp>
      <p:sp>
        <p:nvSpPr>
          <p:cNvPr id="56" name="TextBox 55"/>
          <p:cNvSpPr txBox="1"/>
          <p:nvPr/>
        </p:nvSpPr>
        <p:spPr>
          <a:xfrm>
            <a:off x="1071505" y="4377455"/>
            <a:ext cx="3818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К</a:t>
            </a:r>
            <a:r>
              <a:rPr lang="ru-RU" sz="1100" dirty="0" smtClean="0"/>
              <a:t>1</a:t>
            </a:r>
            <a:endParaRPr lang="ru-RU" dirty="0"/>
          </a:p>
        </p:txBody>
      </p:sp>
      <p:cxnSp>
        <p:nvCxnSpPr>
          <p:cNvPr id="57" name="Прямая соединительная линия 56"/>
          <p:cNvCxnSpPr/>
          <p:nvPr/>
        </p:nvCxnSpPr>
        <p:spPr>
          <a:xfrm rot="16200000" flipH="1">
            <a:off x="1285819" y="1377059"/>
            <a:ext cx="285752" cy="142876"/>
          </a:xfrm>
          <a:prstGeom prst="line">
            <a:avLst/>
          </a:prstGeom>
          <a:ln w="381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TextBox 57"/>
          <p:cNvSpPr txBox="1"/>
          <p:nvPr/>
        </p:nvSpPr>
        <p:spPr>
          <a:xfrm rot="21425636">
            <a:off x="794754" y="1248167"/>
            <a:ext cx="5609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ym typeface="Symbol"/>
              </a:rPr>
              <a:t></a:t>
            </a:r>
            <a:r>
              <a:rPr lang="ru-RU" dirty="0" smtClean="0">
                <a:latin typeface="Times New Roman"/>
                <a:cs typeface="Times New Roman"/>
                <a:sym typeface="Symbol"/>
              </a:rPr>
              <a:t>ʹ</a:t>
            </a:r>
            <a:r>
              <a:rPr lang="ru-RU" sz="1200" dirty="0" smtClean="0">
                <a:sym typeface="Symbol"/>
              </a:rPr>
              <a:t>2</a:t>
            </a:r>
            <a:endParaRPr lang="ru-RU" dirty="0"/>
          </a:p>
        </p:txBody>
      </p:sp>
      <p:sp>
        <p:nvSpPr>
          <p:cNvPr id="59" name="Овал 58"/>
          <p:cNvSpPr/>
          <p:nvPr/>
        </p:nvSpPr>
        <p:spPr>
          <a:xfrm>
            <a:off x="2643141" y="4234579"/>
            <a:ext cx="142876" cy="142876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62" name="Прямая соединительная линия 61"/>
          <p:cNvCxnSpPr/>
          <p:nvPr/>
        </p:nvCxnSpPr>
        <p:spPr>
          <a:xfrm rot="5400000">
            <a:off x="2250232" y="3841670"/>
            <a:ext cx="928694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Прямая соединительная линия 62"/>
          <p:cNvCxnSpPr/>
          <p:nvPr/>
        </p:nvCxnSpPr>
        <p:spPr>
          <a:xfrm rot="16200000" flipH="1">
            <a:off x="1785885" y="2948695"/>
            <a:ext cx="785818" cy="714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Прямая соединительная линия 63"/>
          <p:cNvCxnSpPr>
            <a:stCxn id="60" idx="4"/>
            <a:endCxn id="59" idx="0"/>
          </p:cNvCxnSpPr>
          <p:nvPr/>
        </p:nvCxnSpPr>
        <p:spPr>
          <a:xfrm rot="16200000" flipH="1">
            <a:off x="2071637" y="3591637"/>
            <a:ext cx="785818" cy="50006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Овал 64"/>
          <p:cNvSpPr/>
          <p:nvPr/>
        </p:nvSpPr>
        <p:spPr>
          <a:xfrm>
            <a:off x="2357389" y="3734513"/>
            <a:ext cx="142876" cy="142876"/>
          </a:xfrm>
          <a:prstGeom prst="ellipse">
            <a:avLst/>
          </a:prstGeom>
          <a:solidFill>
            <a:srgbClr val="FF00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66" name="Прямая соединительная линия 65"/>
          <p:cNvCxnSpPr/>
          <p:nvPr/>
        </p:nvCxnSpPr>
        <p:spPr>
          <a:xfrm rot="5400000">
            <a:off x="2000199" y="3377323"/>
            <a:ext cx="857256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TextBox 66"/>
          <p:cNvSpPr txBox="1"/>
          <p:nvPr/>
        </p:nvSpPr>
        <p:spPr>
          <a:xfrm>
            <a:off x="2500298" y="2500306"/>
            <a:ext cx="4539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М</a:t>
            </a:r>
            <a:r>
              <a:rPr lang="ru-RU" sz="1050" dirty="0" smtClean="0"/>
              <a:t>2</a:t>
            </a:r>
            <a:endParaRPr lang="ru-RU" dirty="0"/>
          </a:p>
        </p:txBody>
      </p:sp>
      <p:sp>
        <p:nvSpPr>
          <p:cNvPr id="68" name="TextBox 67"/>
          <p:cNvSpPr txBox="1"/>
          <p:nvPr/>
        </p:nvSpPr>
        <p:spPr>
          <a:xfrm>
            <a:off x="2143108" y="4071942"/>
            <a:ext cx="4507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М</a:t>
            </a:r>
            <a:r>
              <a:rPr lang="ru-RU" sz="1050" dirty="0" smtClean="0"/>
              <a:t>1</a:t>
            </a:r>
            <a:endParaRPr lang="ru-RU" dirty="0"/>
          </a:p>
        </p:txBody>
      </p:sp>
      <p:sp>
        <p:nvSpPr>
          <p:cNvPr id="69" name="TextBox 68"/>
          <p:cNvSpPr txBox="1"/>
          <p:nvPr/>
        </p:nvSpPr>
        <p:spPr>
          <a:xfrm>
            <a:off x="2143108" y="2071678"/>
            <a:ext cx="3738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3</a:t>
            </a:r>
            <a:r>
              <a:rPr lang="ru-RU" sz="1100" dirty="0" smtClean="0"/>
              <a:t>2</a:t>
            </a:r>
            <a:endParaRPr lang="ru-RU" dirty="0"/>
          </a:p>
        </p:txBody>
      </p:sp>
      <p:sp>
        <p:nvSpPr>
          <p:cNvPr id="70" name="TextBox 69"/>
          <p:cNvSpPr txBox="1"/>
          <p:nvPr/>
        </p:nvSpPr>
        <p:spPr>
          <a:xfrm>
            <a:off x="1857356" y="3429000"/>
            <a:ext cx="3738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3</a:t>
            </a:r>
            <a:r>
              <a:rPr lang="ru-RU" sz="1100" dirty="0" smtClean="0"/>
              <a:t>1</a:t>
            </a:r>
            <a:endParaRPr lang="ru-RU" dirty="0"/>
          </a:p>
        </p:txBody>
      </p:sp>
      <p:sp>
        <p:nvSpPr>
          <p:cNvPr id="71" name="TextBox 70"/>
          <p:cNvSpPr txBox="1"/>
          <p:nvPr/>
        </p:nvSpPr>
        <p:spPr>
          <a:xfrm>
            <a:off x="3000364" y="2928934"/>
            <a:ext cx="5004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ym typeface="Symbol"/>
              </a:rPr>
              <a:t></a:t>
            </a:r>
            <a:r>
              <a:rPr lang="ru-RU" dirty="0" smtClean="0"/>
              <a:t>4</a:t>
            </a:r>
            <a:r>
              <a:rPr lang="ru-RU" sz="1100" dirty="0" smtClean="0"/>
              <a:t>2</a:t>
            </a:r>
            <a:endParaRPr lang="ru-RU" dirty="0"/>
          </a:p>
        </p:txBody>
      </p:sp>
      <p:sp>
        <p:nvSpPr>
          <p:cNvPr id="72" name="TextBox 71"/>
          <p:cNvSpPr txBox="1"/>
          <p:nvPr/>
        </p:nvSpPr>
        <p:spPr>
          <a:xfrm>
            <a:off x="2500298" y="4429132"/>
            <a:ext cx="3738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4</a:t>
            </a:r>
            <a:r>
              <a:rPr lang="ru-RU" sz="1100" dirty="0" smtClean="0"/>
              <a:t>1</a:t>
            </a:r>
            <a:endParaRPr lang="ru-RU" dirty="0"/>
          </a:p>
        </p:txBody>
      </p:sp>
      <p:cxnSp>
        <p:nvCxnSpPr>
          <p:cNvPr id="73" name="Прямая соединительная линия 72"/>
          <p:cNvCxnSpPr>
            <a:stCxn id="49" idx="7"/>
            <a:endCxn id="65" idx="2"/>
          </p:cNvCxnSpPr>
          <p:nvPr/>
        </p:nvCxnSpPr>
        <p:spPr>
          <a:xfrm rot="5400000" flipH="1" flipV="1">
            <a:off x="1622085" y="3520199"/>
            <a:ext cx="449552" cy="1021056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Прямая соединительная линия 73"/>
          <p:cNvCxnSpPr>
            <a:stCxn id="51" idx="6"/>
            <a:endCxn id="43" idx="1"/>
          </p:cNvCxnSpPr>
          <p:nvPr/>
        </p:nvCxnSpPr>
        <p:spPr>
          <a:xfrm>
            <a:off x="1357257" y="2734381"/>
            <a:ext cx="1021056" cy="16380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Прямая соединительная линия 74"/>
          <p:cNvCxnSpPr>
            <a:endCxn id="24" idx="1"/>
          </p:cNvCxnSpPr>
          <p:nvPr/>
        </p:nvCxnSpPr>
        <p:spPr>
          <a:xfrm>
            <a:off x="1285852" y="2786058"/>
            <a:ext cx="663866" cy="52099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Прямая соединительная линия 75"/>
          <p:cNvCxnSpPr>
            <a:endCxn id="65" idx="3"/>
          </p:cNvCxnSpPr>
          <p:nvPr/>
        </p:nvCxnSpPr>
        <p:spPr>
          <a:xfrm rot="5400000" flipH="1" flipV="1">
            <a:off x="1724344" y="4132354"/>
            <a:ext cx="929857" cy="378081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Прямая соединительная линия 76"/>
          <p:cNvCxnSpPr>
            <a:stCxn id="49" idx="5"/>
            <a:endCxn id="21" idx="1"/>
          </p:cNvCxnSpPr>
          <p:nvPr/>
        </p:nvCxnSpPr>
        <p:spPr>
          <a:xfrm rot="16200000" flipH="1">
            <a:off x="1417668" y="4275195"/>
            <a:ext cx="450715" cy="613385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Прямая соединительная линия 77"/>
          <p:cNvCxnSpPr>
            <a:endCxn id="24" idx="7"/>
          </p:cNvCxnSpPr>
          <p:nvPr/>
        </p:nvCxnSpPr>
        <p:spPr>
          <a:xfrm rot="10800000" flipV="1">
            <a:off x="2050746" y="3000372"/>
            <a:ext cx="378114" cy="306676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0" name="Прямая соединительная линия 229"/>
          <p:cNvCxnSpPr/>
          <p:nvPr/>
        </p:nvCxnSpPr>
        <p:spPr>
          <a:xfrm rot="5400000" flipH="1" flipV="1">
            <a:off x="928660" y="3000374"/>
            <a:ext cx="428632" cy="142876"/>
          </a:xfrm>
          <a:prstGeom prst="line">
            <a:avLst/>
          </a:prstGeom>
          <a:ln w="2857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5" name="Прямая соединительная линия 234"/>
          <p:cNvCxnSpPr/>
          <p:nvPr/>
        </p:nvCxnSpPr>
        <p:spPr>
          <a:xfrm rot="5400000" flipH="1" flipV="1">
            <a:off x="928660" y="3000374"/>
            <a:ext cx="428632" cy="142876"/>
          </a:xfrm>
          <a:prstGeom prst="line">
            <a:avLst/>
          </a:prstGeom>
          <a:ln w="19050">
            <a:solidFill>
              <a:srgbClr val="002060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6" name="Прямая соединительная линия 235"/>
          <p:cNvCxnSpPr>
            <a:endCxn id="28" idx="1"/>
          </p:cNvCxnSpPr>
          <p:nvPr/>
        </p:nvCxnSpPr>
        <p:spPr>
          <a:xfrm>
            <a:off x="2214546" y="2571744"/>
            <a:ext cx="1592560" cy="735304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7" name="Прямая соединительная линия 236"/>
          <p:cNvCxnSpPr>
            <a:endCxn id="42" idx="1"/>
          </p:cNvCxnSpPr>
          <p:nvPr/>
        </p:nvCxnSpPr>
        <p:spPr>
          <a:xfrm>
            <a:off x="785786" y="1928802"/>
            <a:ext cx="592395" cy="254999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1" name="Прямая соединительная линия 240"/>
          <p:cNvCxnSpPr>
            <a:stCxn id="42" idx="6"/>
            <a:endCxn id="61" idx="2"/>
          </p:cNvCxnSpPr>
          <p:nvPr/>
        </p:nvCxnSpPr>
        <p:spPr>
          <a:xfrm>
            <a:off x="1500133" y="2234315"/>
            <a:ext cx="571504" cy="285752"/>
          </a:xfrm>
          <a:prstGeom prst="line">
            <a:avLst/>
          </a:prstGeom>
          <a:ln w="19050"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5" name="Прямая соединительная линия 244"/>
          <p:cNvCxnSpPr>
            <a:stCxn id="51" idx="6"/>
          </p:cNvCxnSpPr>
          <p:nvPr/>
        </p:nvCxnSpPr>
        <p:spPr>
          <a:xfrm>
            <a:off x="1357257" y="2734381"/>
            <a:ext cx="1021056" cy="163800"/>
          </a:xfrm>
          <a:prstGeom prst="line">
            <a:avLst/>
          </a:prstGeom>
          <a:ln w="19050">
            <a:solidFill>
              <a:srgbClr val="FF0000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6" name="Прямая соединительная линия 245"/>
          <p:cNvCxnSpPr>
            <a:endCxn id="43" idx="1"/>
          </p:cNvCxnSpPr>
          <p:nvPr/>
        </p:nvCxnSpPr>
        <p:spPr>
          <a:xfrm rot="16200000" flipH="1">
            <a:off x="1490269" y="2010136"/>
            <a:ext cx="1040817" cy="735271"/>
          </a:xfrm>
          <a:prstGeom prst="line">
            <a:avLst/>
          </a:prstGeom>
          <a:ln w="2857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7" name="Прямая соединительная линия 246"/>
          <p:cNvCxnSpPr/>
          <p:nvPr/>
        </p:nvCxnSpPr>
        <p:spPr>
          <a:xfrm rot="16200000" flipH="1">
            <a:off x="2428860" y="3071810"/>
            <a:ext cx="357190" cy="214314"/>
          </a:xfrm>
          <a:prstGeom prst="line">
            <a:avLst/>
          </a:prstGeom>
          <a:ln w="19050">
            <a:solidFill>
              <a:srgbClr val="002060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0" name="Прямая соединительная линия 249"/>
          <p:cNvCxnSpPr>
            <a:stCxn id="21" idx="1"/>
            <a:endCxn id="22" idx="4"/>
          </p:cNvCxnSpPr>
          <p:nvPr/>
        </p:nvCxnSpPr>
        <p:spPr>
          <a:xfrm rot="16200000" flipV="1">
            <a:off x="1250133" y="4107661"/>
            <a:ext cx="520990" cy="878180"/>
          </a:xfrm>
          <a:prstGeom prst="line">
            <a:avLst/>
          </a:prstGeom>
          <a:ln w="19050">
            <a:solidFill>
              <a:srgbClr val="002060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1" name="Прямая соединительная линия 250"/>
          <p:cNvCxnSpPr>
            <a:stCxn id="22" idx="6"/>
            <a:endCxn id="27" idx="3"/>
          </p:cNvCxnSpPr>
          <p:nvPr/>
        </p:nvCxnSpPr>
        <p:spPr>
          <a:xfrm flipV="1">
            <a:off x="1142976" y="3622390"/>
            <a:ext cx="1521122" cy="592428"/>
          </a:xfrm>
          <a:prstGeom prst="line">
            <a:avLst/>
          </a:prstGeom>
          <a:ln w="19050">
            <a:solidFill>
              <a:srgbClr val="002060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2" name="Прямая соединительная линия 251"/>
          <p:cNvCxnSpPr>
            <a:endCxn id="21" idx="7"/>
          </p:cNvCxnSpPr>
          <p:nvPr/>
        </p:nvCxnSpPr>
        <p:spPr>
          <a:xfrm rot="5400000">
            <a:off x="1775456" y="3918604"/>
            <a:ext cx="1163932" cy="613352"/>
          </a:xfrm>
          <a:prstGeom prst="line">
            <a:avLst/>
          </a:prstGeom>
          <a:ln w="19050">
            <a:solidFill>
              <a:srgbClr val="002060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3" name="Прямая соединительная линия 252"/>
          <p:cNvCxnSpPr>
            <a:stCxn id="28" idx="2"/>
          </p:cNvCxnSpPr>
          <p:nvPr/>
        </p:nvCxnSpPr>
        <p:spPr>
          <a:xfrm rot="10800000">
            <a:off x="428596" y="3357562"/>
            <a:ext cx="3357586" cy="1588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Овал 44"/>
          <p:cNvSpPr/>
          <p:nvPr/>
        </p:nvSpPr>
        <p:spPr>
          <a:xfrm>
            <a:off x="1357257" y="3305885"/>
            <a:ext cx="142876" cy="142876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0" name="Овал 59"/>
          <p:cNvSpPr/>
          <p:nvPr/>
        </p:nvSpPr>
        <p:spPr>
          <a:xfrm>
            <a:off x="2143075" y="3305885"/>
            <a:ext cx="142876" cy="142876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Овал 20"/>
          <p:cNvSpPr/>
          <p:nvPr/>
        </p:nvSpPr>
        <p:spPr>
          <a:xfrm>
            <a:off x="1928794" y="4786322"/>
            <a:ext cx="142876" cy="142876"/>
          </a:xfrm>
          <a:prstGeom prst="ellipse">
            <a:avLst/>
          </a:prstGeom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1" name="Овал 60"/>
          <p:cNvSpPr/>
          <p:nvPr/>
        </p:nvSpPr>
        <p:spPr>
          <a:xfrm>
            <a:off x="2071637" y="2448629"/>
            <a:ext cx="142876" cy="142876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2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2000"/>
                                        <p:tgtEl>
                                          <p:spTgt spid="2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2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000"/>
                                        <p:tgtEl>
                                          <p:spTgt spid="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2000"/>
                                        <p:tgtEl>
                                          <p:spTgt spid="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2000"/>
                                        <p:tgtEl>
                                          <p:spTgt spid="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2000"/>
                                        <p:tgtEl>
                                          <p:spTgt spid="2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5643570" y="2174875"/>
            <a:ext cx="3043230" cy="3951288"/>
          </a:xfrm>
        </p:spPr>
        <p:txBody>
          <a:bodyPr/>
          <a:lstStyle/>
          <a:p>
            <a:pPr>
              <a:buNone/>
            </a:pPr>
            <a:r>
              <a:rPr lang="ru-RU" sz="2000" dirty="0" smtClean="0">
                <a:latin typeface="Times New Roman"/>
                <a:ea typeface="굴림" pitchFamily="34" charset="-127"/>
                <a:cs typeface="Times New Roman"/>
                <a:sym typeface="Symbol"/>
              </a:rPr>
              <a:t>Натуральная величина сечения определяется вращением вокруг линии уровня, другие необходимые для построения развертки натуральные величины в данной задаче определены методом прямоугольного треугольника.</a:t>
            </a:r>
          </a:p>
          <a:p>
            <a:endParaRPr lang="ru-RU" dirty="0"/>
          </a:p>
        </p:txBody>
      </p:sp>
      <p:cxnSp>
        <p:nvCxnSpPr>
          <p:cNvPr id="7" name="Прямая соединительная линия 6"/>
          <p:cNvCxnSpPr>
            <a:stCxn id="54" idx="0"/>
          </p:cNvCxnSpPr>
          <p:nvPr/>
        </p:nvCxnSpPr>
        <p:spPr>
          <a:xfrm rot="5400000" flipH="1" flipV="1">
            <a:off x="811608" y="1117130"/>
            <a:ext cx="948455" cy="285785"/>
          </a:xfrm>
          <a:prstGeom prst="line">
            <a:avLst/>
          </a:prstGeom>
          <a:ln w="2857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 rot="16200000" flipH="1">
            <a:off x="821505" y="1393017"/>
            <a:ext cx="1643074" cy="428628"/>
          </a:xfrm>
          <a:prstGeom prst="line">
            <a:avLst/>
          </a:prstGeom>
          <a:ln w="2857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>
            <a:off x="928662" y="2428868"/>
            <a:ext cx="1643074" cy="1588"/>
          </a:xfrm>
          <a:prstGeom prst="line">
            <a:avLst/>
          </a:prstGeom>
          <a:ln w="2857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 rot="10800000" flipV="1">
            <a:off x="1428728" y="2643182"/>
            <a:ext cx="1143008" cy="785818"/>
          </a:xfrm>
          <a:prstGeom prst="line">
            <a:avLst/>
          </a:prstGeom>
          <a:ln w="2857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>
            <a:off x="928662" y="3357562"/>
            <a:ext cx="571504" cy="71438"/>
          </a:xfrm>
          <a:prstGeom prst="line">
            <a:avLst/>
          </a:prstGeom>
          <a:ln w="2857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 rot="16200000" flipH="1">
            <a:off x="1428728" y="3500438"/>
            <a:ext cx="500066" cy="357190"/>
          </a:xfrm>
          <a:prstGeom prst="line">
            <a:avLst/>
          </a:prstGeom>
          <a:ln w="2857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>
            <a:stCxn id="31" idx="2"/>
          </p:cNvCxnSpPr>
          <p:nvPr/>
        </p:nvCxnSpPr>
        <p:spPr>
          <a:xfrm rot="10800000" flipV="1">
            <a:off x="428596" y="2428868"/>
            <a:ext cx="3857652" cy="2428892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1571571" y="662679"/>
            <a:ext cx="3834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Times New Roman"/>
                <a:cs typeface="Times New Roman"/>
              </a:rPr>
              <a:t>S</a:t>
            </a:r>
            <a:r>
              <a:rPr lang="ru-RU" sz="1100" dirty="0" smtClean="0">
                <a:latin typeface="Times New Roman"/>
                <a:cs typeface="Times New Roman"/>
              </a:rPr>
              <a:t>2</a:t>
            </a:r>
            <a:endParaRPr lang="ru-RU" dirty="0"/>
          </a:p>
        </p:txBody>
      </p:sp>
      <p:sp>
        <p:nvSpPr>
          <p:cNvPr id="20" name="TextBox 19"/>
          <p:cNvSpPr txBox="1"/>
          <p:nvPr/>
        </p:nvSpPr>
        <p:spPr>
          <a:xfrm>
            <a:off x="1571604" y="3214686"/>
            <a:ext cx="3834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Times New Roman"/>
                <a:cs typeface="Times New Roman"/>
              </a:rPr>
              <a:t>S</a:t>
            </a:r>
            <a:r>
              <a:rPr lang="ru-RU" sz="1100" dirty="0" smtClean="0">
                <a:latin typeface="Times New Roman"/>
                <a:cs typeface="Times New Roman"/>
              </a:rPr>
              <a:t>1</a:t>
            </a:r>
            <a:endParaRPr lang="ru-RU" dirty="0"/>
          </a:p>
        </p:txBody>
      </p:sp>
      <p:sp>
        <p:nvSpPr>
          <p:cNvPr id="21" name="TextBox 20"/>
          <p:cNvSpPr txBox="1"/>
          <p:nvPr/>
        </p:nvSpPr>
        <p:spPr>
          <a:xfrm>
            <a:off x="500034" y="2428868"/>
            <a:ext cx="7184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А</a:t>
            </a:r>
            <a:r>
              <a:rPr lang="ru-RU" sz="1100" dirty="0" smtClean="0"/>
              <a:t>2</a:t>
            </a:r>
            <a:r>
              <a:rPr lang="ru-RU" dirty="0" smtClean="0">
                <a:sym typeface="Symbol"/>
              </a:rPr>
              <a:t>2</a:t>
            </a:r>
            <a:r>
              <a:rPr lang="ru-RU" sz="1200" dirty="0" smtClean="0"/>
              <a:t>2</a:t>
            </a:r>
            <a:endParaRPr lang="ru-RU" dirty="0"/>
          </a:p>
        </p:txBody>
      </p:sp>
      <p:sp>
        <p:nvSpPr>
          <p:cNvPr id="22" name="TextBox 21"/>
          <p:cNvSpPr txBox="1"/>
          <p:nvPr/>
        </p:nvSpPr>
        <p:spPr>
          <a:xfrm>
            <a:off x="500034" y="3000372"/>
            <a:ext cx="39626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А</a:t>
            </a:r>
            <a:r>
              <a:rPr lang="ru-RU" sz="1200" dirty="0" smtClean="0"/>
              <a:t>1</a:t>
            </a:r>
            <a:endParaRPr lang="ru-RU" dirty="0"/>
          </a:p>
        </p:txBody>
      </p:sp>
      <p:sp>
        <p:nvSpPr>
          <p:cNvPr id="23" name="Овал 22"/>
          <p:cNvSpPr/>
          <p:nvPr/>
        </p:nvSpPr>
        <p:spPr>
          <a:xfrm>
            <a:off x="1428728" y="3357562"/>
            <a:ext cx="142876" cy="142876"/>
          </a:xfrm>
          <a:prstGeom prst="ellipse">
            <a:avLst/>
          </a:prstGeom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Овал 23"/>
          <p:cNvSpPr/>
          <p:nvPr/>
        </p:nvSpPr>
        <p:spPr>
          <a:xfrm>
            <a:off x="1785918" y="3857628"/>
            <a:ext cx="142876" cy="142876"/>
          </a:xfrm>
          <a:prstGeom prst="ellipse">
            <a:avLst/>
          </a:prstGeom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Овал 25"/>
          <p:cNvSpPr/>
          <p:nvPr/>
        </p:nvSpPr>
        <p:spPr>
          <a:xfrm>
            <a:off x="857224" y="2357430"/>
            <a:ext cx="142876" cy="142876"/>
          </a:xfrm>
          <a:prstGeom prst="ellipse">
            <a:avLst/>
          </a:prstGeom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Овал 26"/>
          <p:cNvSpPr/>
          <p:nvPr/>
        </p:nvSpPr>
        <p:spPr>
          <a:xfrm>
            <a:off x="1785918" y="2357430"/>
            <a:ext cx="142876" cy="142876"/>
          </a:xfrm>
          <a:prstGeom prst="ellipse">
            <a:avLst/>
          </a:prstGeom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Овал 28"/>
          <p:cNvSpPr/>
          <p:nvPr/>
        </p:nvSpPr>
        <p:spPr>
          <a:xfrm>
            <a:off x="1357290" y="785794"/>
            <a:ext cx="142876" cy="142876"/>
          </a:xfrm>
          <a:prstGeom prst="ellipse">
            <a:avLst/>
          </a:prstGeom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Овал 29"/>
          <p:cNvSpPr/>
          <p:nvPr/>
        </p:nvSpPr>
        <p:spPr>
          <a:xfrm>
            <a:off x="2500298" y="2571744"/>
            <a:ext cx="142876" cy="142876"/>
          </a:xfrm>
          <a:prstGeom prst="ellipse">
            <a:avLst/>
          </a:prstGeom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Овал 30"/>
          <p:cNvSpPr/>
          <p:nvPr/>
        </p:nvSpPr>
        <p:spPr>
          <a:xfrm>
            <a:off x="4286248" y="2357430"/>
            <a:ext cx="142876" cy="14287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32" name="Прямая соединительная линия 31"/>
          <p:cNvCxnSpPr>
            <a:stCxn id="26" idx="4"/>
            <a:endCxn id="25" idx="0"/>
          </p:cNvCxnSpPr>
          <p:nvPr/>
        </p:nvCxnSpPr>
        <p:spPr>
          <a:xfrm rot="5400000">
            <a:off x="571472" y="2857496"/>
            <a:ext cx="71438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единительная линия 32"/>
          <p:cNvCxnSpPr>
            <a:endCxn id="23" idx="0"/>
          </p:cNvCxnSpPr>
          <p:nvPr/>
        </p:nvCxnSpPr>
        <p:spPr>
          <a:xfrm rot="16200000" flipH="1">
            <a:off x="250795" y="2108191"/>
            <a:ext cx="2428892" cy="6985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Прямая соединительная линия 33"/>
          <p:cNvCxnSpPr>
            <a:endCxn id="24" idx="0"/>
          </p:cNvCxnSpPr>
          <p:nvPr/>
        </p:nvCxnSpPr>
        <p:spPr>
          <a:xfrm rot="5400000">
            <a:off x="1179489" y="3178173"/>
            <a:ext cx="1357322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Прямая соединительная линия 34"/>
          <p:cNvCxnSpPr>
            <a:endCxn id="30" idx="0"/>
          </p:cNvCxnSpPr>
          <p:nvPr/>
        </p:nvCxnSpPr>
        <p:spPr>
          <a:xfrm rot="5400000">
            <a:off x="2536811" y="2535231"/>
            <a:ext cx="7143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TextBox 35"/>
          <p:cNvSpPr txBox="1"/>
          <p:nvPr/>
        </p:nvSpPr>
        <p:spPr>
          <a:xfrm>
            <a:off x="2571736" y="2000240"/>
            <a:ext cx="3818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В</a:t>
            </a:r>
            <a:r>
              <a:rPr lang="ru-RU" sz="1100" dirty="0" smtClean="0"/>
              <a:t>2</a:t>
            </a:r>
            <a:endParaRPr lang="ru-RU" dirty="0"/>
          </a:p>
        </p:txBody>
      </p:sp>
      <p:sp>
        <p:nvSpPr>
          <p:cNvPr id="37" name="TextBox 36"/>
          <p:cNvSpPr txBox="1"/>
          <p:nvPr/>
        </p:nvSpPr>
        <p:spPr>
          <a:xfrm>
            <a:off x="2571736" y="2643182"/>
            <a:ext cx="3818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В</a:t>
            </a:r>
            <a:r>
              <a:rPr lang="ru-RU" sz="1100" dirty="0" smtClean="0"/>
              <a:t>1</a:t>
            </a:r>
            <a:endParaRPr lang="ru-RU" dirty="0"/>
          </a:p>
        </p:txBody>
      </p:sp>
      <p:sp>
        <p:nvSpPr>
          <p:cNvPr id="38" name="TextBox 37"/>
          <p:cNvSpPr txBox="1"/>
          <p:nvPr/>
        </p:nvSpPr>
        <p:spPr>
          <a:xfrm>
            <a:off x="1714480" y="2000240"/>
            <a:ext cx="3802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С</a:t>
            </a:r>
            <a:r>
              <a:rPr lang="ru-RU" sz="1100" dirty="0" smtClean="0"/>
              <a:t>2</a:t>
            </a:r>
            <a:endParaRPr lang="ru-RU" dirty="0"/>
          </a:p>
        </p:txBody>
      </p:sp>
      <p:sp>
        <p:nvSpPr>
          <p:cNvPr id="39" name="TextBox 38"/>
          <p:cNvSpPr txBox="1"/>
          <p:nvPr/>
        </p:nvSpPr>
        <p:spPr>
          <a:xfrm>
            <a:off x="1928794" y="3929066"/>
            <a:ext cx="3802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С</a:t>
            </a:r>
            <a:r>
              <a:rPr lang="ru-RU" sz="1100" dirty="0" smtClean="0"/>
              <a:t>1</a:t>
            </a:r>
            <a:endParaRPr lang="ru-RU" dirty="0"/>
          </a:p>
        </p:txBody>
      </p:sp>
      <p:sp>
        <p:nvSpPr>
          <p:cNvPr id="40" name="TextBox 39"/>
          <p:cNvSpPr txBox="1"/>
          <p:nvPr/>
        </p:nvSpPr>
        <p:spPr>
          <a:xfrm rot="1294901">
            <a:off x="714348" y="714356"/>
            <a:ext cx="3513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Times New Roman"/>
                <a:cs typeface="Times New Roman"/>
              </a:rPr>
              <a:t>f</a:t>
            </a:r>
            <a:r>
              <a:rPr lang="ru-RU" sz="1200" dirty="0" smtClean="0">
                <a:latin typeface="Times New Roman"/>
                <a:cs typeface="Times New Roman"/>
              </a:rPr>
              <a:t>2</a:t>
            </a:r>
            <a:endParaRPr lang="ru-RU" dirty="0"/>
          </a:p>
        </p:txBody>
      </p:sp>
      <p:sp>
        <p:nvSpPr>
          <p:cNvPr id="41" name="TextBox 40"/>
          <p:cNvSpPr txBox="1"/>
          <p:nvPr/>
        </p:nvSpPr>
        <p:spPr>
          <a:xfrm rot="19221052">
            <a:off x="789553" y="4004828"/>
            <a:ext cx="3706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Times New Roman"/>
                <a:cs typeface="Times New Roman"/>
              </a:rPr>
              <a:t>h</a:t>
            </a:r>
            <a:r>
              <a:rPr lang="ru-RU" sz="1050" dirty="0" smtClean="0">
                <a:latin typeface="Times New Roman"/>
                <a:cs typeface="Times New Roman"/>
              </a:rPr>
              <a:t>1</a:t>
            </a:r>
            <a:endParaRPr lang="ru-RU" dirty="0"/>
          </a:p>
        </p:txBody>
      </p:sp>
      <p:sp>
        <p:nvSpPr>
          <p:cNvPr id="42" name="TextBox 41"/>
          <p:cNvSpPr txBox="1"/>
          <p:nvPr/>
        </p:nvSpPr>
        <p:spPr>
          <a:xfrm>
            <a:off x="142844" y="2000240"/>
            <a:ext cx="6575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Times New Roman"/>
                <a:cs typeface="Times New Roman"/>
              </a:rPr>
              <a:t>h</a:t>
            </a:r>
            <a:r>
              <a:rPr lang="ru-RU" sz="1050" dirty="0" smtClean="0">
                <a:latin typeface="Times New Roman"/>
                <a:cs typeface="Times New Roman"/>
              </a:rPr>
              <a:t>2</a:t>
            </a:r>
            <a:r>
              <a:rPr lang="en-US" dirty="0" smtClean="0">
                <a:latin typeface="Times New Roman"/>
                <a:cs typeface="Times New Roman"/>
                <a:sym typeface="Symbol"/>
              </a:rPr>
              <a:t>f</a:t>
            </a:r>
            <a:r>
              <a:rPr lang="ru-RU" sz="1050" dirty="0" smtClean="0">
                <a:latin typeface="Times New Roman"/>
                <a:cs typeface="Times New Roman"/>
                <a:sym typeface="Symbol"/>
              </a:rPr>
              <a:t>1</a:t>
            </a:r>
            <a:endParaRPr lang="ru-RU" dirty="0"/>
          </a:p>
        </p:txBody>
      </p:sp>
      <p:cxnSp>
        <p:nvCxnSpPr>
          <p:cNvPr id="43" name="Прямая соединительная линия 42"/>
          <p:cNvCxnSpPr/>
          <p:nvPr/>
        </p:nvCxnSpPr>
        <p:spPr>
          <a:xfrm rot="5400000">
            <a:off x="1392976" y="484084"/>
            <a:ext cx="285752" cy="71438"/>
          </a:xfrm>
          <a:prstGeom prst="line">
            <a:avLst/>
          </a:prstGeom>
          <a:ln w="381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TextBox 43"/>
          <p:cNvSpPr txBox="1"/>
          <p:nvPr/>
        </p:nvSpPr>
        <p:spPr>
          <a:xfrm rot="21425636">
            <a:off x="1652103" y="315825"/>
            <a:ext cx="4171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ym typeface="Symbol"/>
              </a:rPr>
              <a:t></a:t>
            </a:r>
            <a:r>
              <a:rPr lang="ru-RU" sz="1200" dirty="0" smtClean="0">
                <a:sym typeface="Symbol"/>
              </a:rPr>
              <a:t>2</a:t>
            </a:r>
            <a:endParaRPr lang="ru-RU" dirty="0"/>
          </a:p>
        </p:txBody>
      </p:sp>
      <p:sp>
        <p:nvSpPr>
          <p:cNvPr id="45" name="Овал 44"/>
          <p:cNvSpPr/>
          <p:nvPr/>
        </p:nvSpPr>
        <p:spPr>
          <a:xfrm>
            <a:off x="1214381" y="1234183"/>
            <a:ext cx="142876" cy="142876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7" name="Овал 46"/>
          <p:cNvSpPr/>
          <p:nvPr/>
        </p:nvSpPr>
        <p:spPr>
          <a:xfrm>
            <a:off x="857224" y="4500570"/>
            <a:ext cx="142876" cy="142876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8" name="Овал 47"/>
          <p:cNvSpPr/>
          <p:nvPr/>
        </p:nvSpPr>
        <p:spPr>
          <a:xfrm>
            <a:off x="1214381" y="2377191"/>
            <a:ext cx="142876" cy="142876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49" name="Прямая соединительная линия 48"/>
          <p:cNvCxnSpPr>
            <a:stCxn id="45" idx="4"/>
          </p:cNvCxnSpPr>
          <p:nvPr/>
        </p:nvCxnSpPr>
        <p:spPr>
          <a:xfrm rot="5400000">
            <a:off x="750034" y="1912844"/>
            <a:ext cx="107157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Прямая соединительная линия 49"/>
          <p:cNvCxnSpPr/>
          <p:nvPr/>
        </p:nvCxnSpPr>
        <p:spPr>
          <a:xfrm rot="5400000">
            <a:off x="-102046" y="3550742"/>
            <a:ext cx="2071702" cy="1035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Прямая соединительная линия 50"/>
          <p:cNvCxnSpPr>
            <a:stCxn id="48" idx="4"/>
            <a:endCxn id="47" idx="7"/>
          </p:cNvCxnSpPr>
          <p:nvPr/>
        </p:nvCxnSpPr>
        <p:spPr>
          <a:xfrm rot="5400000">
            <a:off x="131785" y="3367459"/>
            <a:ext cx="2001427" cy="30664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Овал 51"/>
          <p:cNvSpPr/>
          <p:nvPr/>
        </p:nvSpPr>
        <p:spPr>
          <a:xfrm>
            <a:off x="1071505" y="3305885"/>
            <a:ext cx="142876" cy="142876"/>
          </a:xfrm>
          <a:prstGeom prst="ellipse">
            <a:avLst/>
          </a:prstGeom>
          <a:solidFill>
            <a:srgbClr val="FF00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53" name="Прямая соединительная линия 52"/>
          <p:cNvCxnSpPr/>
          <p:nvPr/>
        </p:nvCxnSpPr>
        <p:spPr>
          <a:xfrm rot="5400000">
            <a:off x="392050" y="2626430"/>
            <a:ext cx="150019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Овал 53"/>
          <p:cNvSpPr/>
          <p:nvPr/>
        </p:nvSpPr>
        <p:spPr>
          <a:xfrm>
            <a:off x="1071505" y="1734249"/>
            <a:ext cx="142876" cy="142876"/>
          </a:xfrm>
          <a:prstGeom prst="ellipse">
            <a:avLst/>
          </a:prstGeom>
          <a:solidFill>
            <a:srgbClr val="FF00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5" name="TextBox 54"/>
          <p:cNvSpPr txBox="1"/>
          <p:nvPr/>
        </p:nvSpPr>
        <p:spPr>
          <a:xfrm>
            <a:off x="857224" y="4643446"/>
            <a:ext cx="3738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2</a:t>
            </a:r>
            <a:r>
              <a:rPr lang="ru-RU" sz="1100" dirty="0" smtClean="0"/>
              <a:t>1</a:t>
            </a:r>
            <a:endParaRPr lang="ru-RU" dirty="0"/>
          </a:p>
        </p:txBody>
      </p:sp>
      <p:sp>
        <p:nvSpPr>
          <p:cNvPr id="56" name="TextBox 55"/>
          <p:cNvSpPr txBox="1"/>
          <p:nvPr/>
        </p:nvSpPr>
        <p:spPr>
          <a:xfrm>
            <a:off x="1142976" y="2428868"/>
            <a:ext cx="3738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1</a:t>
            </a:r>
            <a:r>
              <a:rPr lang="ru-RU" sz="1100" dirty="0" smtClean="0"/>
              <a:t>1</a:t>
            </a:r>
            <a:endParaRPr lang="ru-RU" dirty="0"/>
          </a:p>
        </p:txBody>
      </p:sp>
      <p:sp>
        <p:nvSpPr>
          <p:cNvPr id="57" name="TextBox 56"/>
          <p:cNvSpPr txBox="1"/>
          <p:nvPr/>
        </p:nvSpPr>
        <p:spPr>
          <a:xfrm>
            <a:off x="857191" y="1162745"/>
            <a:ext cx="3738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1</a:t>
            </a:r>
            <a:r>
              <a:rPr lang="ru-RU" sz="1100" dirty="0" smtClean="0"/>
              <a:t>2</a:t>
            </a:r>
            <a:endParaRPr lang="ru-RU" dirty="0"/>
          </a:p>
        </p:txBody>
      </p:sp>
      <p:sp>
        <p:nvSpPr>
          <p:cNvPr id="58" name="TextBox 57"/>
          <p:cNvSpPr txBox="1"/>
          <p:nvPr/>
        </p:nvSpPr>
        <p:spPr>
          <a:xfrm>
            <a:off x="714315" y="1591373"/>
            <a:ext cx="3818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К</a:t>
            </a:r>
            <a:r>
              <a:rPr lang="ru-RU" sz="1100" dirty="0" smtClean="0"/>
              <a:t>2</a:t>
            </a:r>
            <a:endParaRPr lang="ru-RU" dirty="0"/>
          </a:p>
        </p:txBody>
      </p:sp>
      <p:sp>
        <p:nvSpPr>
          <p:cNvPr id="59" name="TextBox 58"/>
          <p:cNvSpPr txBox="1"/>
          <p:nvPr/>
        </p:nvSpPr>
        <p:spPr>
          <a:xfrm>
            <a:off x="928662" y="3571876"/>
            <a:ext cx="3818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К</a:t>
            </a:r>
            <a:r>
              <a:rPr lang="ru-RU" sz="1100" dirty="0" smtClean="0"/>
              <a:t>1</a:t>
            </a:r>
            <a:endParaRPr lang="ru-RU" dirty="0"/>
          </a:p>
        </p:txBody>
      </p:sp>
      <p:cxnSp>
        <p:nvCxnSpPr>
          <p:cNvPr id="60" name="Прямая соединительная линия 59"/>
          <p:cNvCxnSpPr/>
          <p:nvPr/>
        </p:nvCxnSpPr>
        <p:spPr>
          <a:xfrm rot="16200000" flipH="1">
            <a:off x="1142943" y="448365"/>
            <a:ext cx="285752" cy="142876"/>
          </a:xfrm>
          <a:prstGeom prst="line">
            <a:avLst/>
          </a:prstGeom>
          <a:ln w="381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TextBox 60"/>
          <p:cNvSpPr txBox="1"/>
          <p:nvPr/>
        </p:nvSpPr>
        <p:spPr>
          <a:xfrm rot="21425636">
            <a:off x="651878" y="319473"/>
            <a:ext cx="5609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ym typeface="Symbol"/>
              </a:rPr>
              <a:t></a:t>
            </a:r>
            <a:r>
              <a:rPr lang="ru-RU" dirty="0" smtClean="0">
                <a:latin typeface="Times New Roman"/>
                <a:cs typeface="Times New Roman"/>
                <a:sym typeface="Symbol"/>
              </a:rPr>
              <a:t>ʹ</a:t>
            </a:r>
            <a:r>
              <a:rPr lang="ru-RU" sz="1200" dirty="0" smtClean="0">
                <a:sym typeface="Symbol"/>
              </a:rPr>
              <a:t>2</a:t>
            </a:r>
            <a:endParaRPr lang="ru-RU" dirty="0"/>
          </a:p>
        </p:txBody>
      </p:sp>
      <p:sp>
        <p:nvSpPr>
          <p:cNvPr id="62" name="Овал 61"/>
          <p:cNvSpPr/>
          <p:nvPr/>
        </p:nvSpPr>
        <p:spPr>
          <a:xfrm>
            <a:off x="2500298" y="3429000"/>
            <a:ext cx="142876" cy="142876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65" name="Прямая соединительная линия 64"/>
          <p:cNvCxnSpPr/>
          <p:nvPr/>
        </p:nvCxnSpPr>
        <p:spPr>
          <a:xfrm rot="5400000">
            <a:off x="2107356" y="2912976"/>
            <a:ext cx="928694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Прямая соединительная линия 65"/>
          <p:cNvCxnSpPr/>
          <p:nvPr/>
        </p:nvCxnSpPr>
        <p:spPr>
          <a:xfrm rot="16200000" flipH="1">
            <a:off x="1643009" y="2020001"/>
            <a:ext cx="785818" cy="714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Прямая соединительная линия 66"/>
          <p:cNvCxnSpPr>
            <a:stCxn id="63" idx="4"/>
            <a:endCxn id="62" idx="0"/>
          </p:cNvCxnSpPr>
          <p:nvPr/>
        </p:nvCxnSpPr>
        <p:spPr>
          <a:xfrm rot="16200000" flipH="1">
            <a:off x="1867220" y="2724483"/>
            <a:ext cx="908933" cy="50009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Овал 67"/>
          <p:cNvSpPr/>
          <p:nvPr/>
        </p:nvSpPr>
        <p:spPr>
          <a:xfrm>
            <a:off x="2214513" y="2805819"/>
            <a:ext cx="142876" cy="142876"/>
          </a:xfrm>
          <a:prstGeom prst="ellipse">
            <a:avLst/>
          </a:prstGeom>
          <a:solidFill>
            <a:srgbClr val="FF00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69" name="Прямая соединительная линия 68"/>
          <p:cNvCxnSpPr/>
          <p:nvPr/>
        </p:nvCxnSpPr>
        <p:spPr>
          <a:xfrm rot="5400000">
            <a:off x="1857323" y="2448629"/>
            <a:ext cx="857256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TextBox 69"/>
          <p:cNvSpPr txBox="1"/>
          <p:nvPr/>
        </p:nvSpPr>
        <p:spPr>
          <a:xfrm>
            <a:off x="2357422" y="1785926"/>
            <a:ext cx="4539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М</a:t>
            </a:r>
            <a:r>
              <a:rPr lang="ru-RU" sz="1050" dirty="0" smtClean="0"/>
              <a:t>2</a:t>
            </a:r>
            <a:endParaRPr lang="ru-RU" dirty="0"/>
          </a:p>
        </p:txBody>
      </p:sp>
      <p:sp>
        <p:nvSpPr>
          <p:cNvPr id="71" name="TextBox 70"/>
          <p:cNvSpPr txBox="1"/>
          <p:nvPr/>
        </p:nvSpPr>
        <p:spPr>
          <a:xfrm>
            <a:off x="1857356" y="3000372"/>
            <a:ext cx="4507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М</a:t>
            </a:r>
            <a:r>
              <a:rPr lang="ru-RU" sz="1050" dirty="0" smtClean="0"/>
              <a:t>1</a:t>
            </a:r>
            <a:endParaRPr lang="ru-RU" dirty="0"/>
          </a:p>
        </p:txBody>
      </p:sp>
      <p:sp>
        <p:nvSpPr>
          <p:cNvPr id="72" name="TextBox 71"/>
          <p:cNvSpPr txBox="1"/>
          <p:nvPr/>
        </p:nvSpPr>
        <p:spPr>
          <a:xfrm>
            <a:off x="2000232" y="1142984"/>
            <a:ext cx="3738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3</a:t>
            </a:r>
            <a:r>
              <a:rPr lang="ru-RU" sz="1100" dirty="0" smtClean="0"/>
              <a:t>2</a:t>
            </a:r>
            <a:endParaRPr lang="ru-RU" dirty="0"/>
          </a:p>
        </p:txBody>
      </p:sp>
      <p:sp>
        <p:nvSpPr>
          <p:cNvPr id="73" name="TextBox 72"/>
          <p:cNvSpPr txBox="1"/>
          <p:nvPr/>
        </p:nvSpPr>
        <p:spPr>
          <a:xfrm>
            <a:off x="1714480" y="2500306"/>
            <a:ext cx="3738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3</a:t>
            </a:r>
            <a:r>
              <a:rPr lang="ru-RU" sz="1100" dirty="0" smtClean="0"/>
              <a:t>1</a:t>
            </a:r>
            <a:endParaRPr lang="ru-RU" dirty="0"/>
          </a:p>
        </p:txBody>
      </p:sp>
      <p:sp>
        <p:nvSpPr>
          <p:cNvPr id="74" name="TextBox 73"/>
          <p:cNvSpPr txBox="1"/>
          <p:nvPr/>
        </p:nvSpPr>
        <p:spPr>
          <a:xfrm>
            <a:off x="2857488" y="2000240"/>
            <a:ext cx="5004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ym typeface="Symbol"/>
              </a:rPr>
              <a:t></a:t>
            </a:r>
            <a:r>
              <a:rPr lang="ru-RU" dirty="0" smtClean="0"/>
              <a:t>4</a:t>
            </a:r>
            <a:r>
              <a:rPr lang="ru-RU" sz="1100" dirty="0" smtClean="0"/>
              <a:t>2</a:t>
            </a:r>
            <a:endParaRPr lang="ru-RU" dirty="0"/>
          </a:p>
        </p:txBody>
      </p:sp>
      <p:sp>
        <p:nvSpPr>
          <p:cNvPr id="75" name="TextBox 74"/>
          <p:cNvSpPr txBox="1"/>
          <p:nvPr/>
        </p:nvSpPr>
        <p:spPr>
          <a:xfrm>
            <a:off x="2357422" y="3500438"/>
            <a:ext cx="3738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4</a:t>
            </a:r>
            <a:r>
              <a:rPr lang="ru-RU" sz="1100" dirty="0" smtClean="0"/>
              <a:t>1</a:t>
            </a:r>
            <a:endParaRPr lang="ru-RU" dirty="0"/>
          </a:p>
        </p:txBody>
      </p:sp>
      <p:cxnSp>
        <p:nvCxnSpPr>
          <p:cNvPr id="76" name="Прямая соединительная линия 75"/>
          <p:cNvCxnSpPr>
            <a:stCxn id="52" idx="7"/>
            <a:endCxn id="68" idx="2"/>
          </p:cNvCxnSpPr>
          <p:nvPr/>
        </p:nvCxnSpPr>
        <p:spPr>
          <a:xfrm rot="5400000" flipH="1" flipV="1">
            <a:off x="1479209" y="2591505"/>
            <a:ext cx="449552" cy="1021056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Прямая соединительная линия 77"/>
          <p:cNvCxnSpPr>
            <a:endCxn id="27" idx="1"/>
          </p:cNvCxnSpPr>
          <p:nvPr/>
        </p:nvCxnSpPr>
        <p:spPr>
          <a:xfrm>
            <a:off x="1142976" y="1857364"/>
            <a:ext cx="663866" cy="52099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Прямая соединительная линия 78"/>
          <p:cNvCxnSpPr>
            <a:endCxn id="68" idx="3"/>
          </p:cNvCxnSpPr>
          <p:nvPr/>
        </p:nvCxnSpPr>
        <p:spPr>
          <a:xfrm rot="5400000" flipH="1" flipV="1">
            <a:off x="1581468" y="3203660"/>
            <a:ext cx="929857" cy="378081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Прямая соединительная линия 79"/>
          <p:cNvCxnSpPr>
            <a:stCxn id="52" idx="5"/>
            <a:endCxn id="24" idx="1"/>
          </p:cNvCxnSpPr>
          <p:nvPr/>
        </p:nvCxnSpPr>
        <p:spPr>
          <a:xfrm rot="16200000" flipH="1">
            <a:off x="1274792" y="3346501"/>
            <a:ext cx="450715" cy="613385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Прямая соединительная линия 80"/>
          <p:cNvCxnSpPr>
            <a:endCxn id="27" idx="7"/>
          </p:cNvCxnSpPr>
          <p:nvPr/>
        </p:nvCxnSpPr>
        <p:spPr>
          <a:xfrm rot="10800000" flipV="1">
            <a:off x="1907870" y="2071678"/>
            <a:ext cx="378114" cy="306676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Прямая соединительная линия 82"/>
          <p:cNvCxnSpPr/>
          <p:nvPr/>
        </p:nvCxnSpPr>
        <p:spPr>
          <a:xfrm rot="5400000" flipH="1" flipV="1">
            <a:off x="785784" y="2071680"/>
            <a:ext cx="428632" cy="142876"/>
          </a:xfrm>
          <a:prstGeom prst="line">
            <a:avLst/>
          </a:prstGeom>
          <a:ln w="19050">
            <a:solidFill>
              <a:srgbClr val="002060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Прямая соединительная линия 83"/>
          <p:cNvCxnSpPr>
            <a:stCxn id="64" idx="6"/>
            <a:endCxn id="31" idx="1"/>
          </p:cNvCxnSpPr>
          <p:nvPr/>
        </p:nvCxnSpPr>
        <p:spPr>
          <a:xfrm>
            <a:off x="2071637" y="1591373"/>
            <a:ext cx="2235535" cy="786981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Прямая соединительная линия 84"/>
          <p:cNvCxnSpPr>
            <a:endCxn id="45" idx="1"/>
          </p:cNvCxnSpPr>
          <p:nvPr/>
        </p:nvCxnSpPr>
        <p:spPr>
          <a:xfrm>
            <a:off x="642910" y="1000108"/>
            <a:ext cx="592395" cy="254999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Прямая соединительная линия 85"/>
          <p:cNvCxnSpPr>
            <a:stCxn id="45" idx="6"/>
            <a:endCxn id="64" idx="1"/>
          </p:cNvCxnSpPr>
          <p:nvPr/>
        </p:nvCxnSpPr>
        <p:spPr>
          <a:xfrm>
            <a:off x="1357257" y="1305621"/>
            <a:ext cx="592428" cy="235238"/>
          </a:xfrm>
          <a:prstGeom prst="line">
            <a:avLst/>
          </a:prstGeom>
          <a:ln w="19050"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Прямая соединительная линия 86"/>
          <p:cNvCxnSpPr>
            <a:stCxn id="54" idx="6"/>
          </p:cNvCxnSpPr>
          <p:nvPr/>
        </p:nvCxnSpPr>
        <p:spPr>
          <a:xfrm>
            <a:off x="1214381" y="1805687"/>
            <a:ext cx="1021089" cy="215477"/>
          </a:xfrm>
          <a:prstGeom prst="line">
            <a:avLst/>
          </a:prstGeom>
          <a:ln w="19050">
            <a:solidFill>
              <a:srgbClr val="FF0000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Прямая соединительная линия 87"/>
          <p:cNvCxnSpPr>
            <a:endCxn id="46" idx="1"/>
          </p:cNvCxnSpPr>
          <p:nvPr/>
        </p:nvCxnSpPr>
        <p:spPr>
          <a:xfrm rot="16200000" flipH="1">
            <a:off x="1347393" y="1081442"/>
            <a:ext cx="1040817" cy="735271"/>
          </a:xfrm>
          <a:prstGeom prst="line">
            <a:avLst/>
          </a:prstGeom>
          <a:ln w="2857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Прямая соединительная линия 88"/>
          <p:cNvCxnSpPr/>
          <p:nvPr/>
        </p:nvCxnSpPr>
        <p:spPr>
          <a:xfrm rot="16200000" flipH="1">
            <a:off x="2071670" y="1928802"/>
            <a:ext cx="571502" cy="428626"/>
          </a:xfrm>
          <a:prstGeom prst="line">
            <a:avLst/>
          </a:prstGeom>
          <a:ln w="19050">
            <a:solidFill>
              <a:srgbClr val="002060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Прямая соединительная линия 89"/>
          <p:cNvCxnSpPr>
            <a:stCxn id="24" idx="2"/>
          </p:cNvCxnSpPr>
          <p:nvPr/>
        </p:nvCxnSpPr>
        <p:spPr>
          <a:xfrm rot="10800000">
            <a:off x="928662" y="3357562"/>
            <a:ext cx="857256" cy="571504"/>
          </a:xfrm>
          <a:prstGeom prst="line">
            <a:avLst/>
          </a:prstGeom>
          <a:ln w="19050">
            <a:solidFill>
              <a:srgbClr val="002060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Прямая соединительная линия 90"/>
          <p:cNvCxnSpPr>
            <a:endCxn id="30" idx="2"/>
          </p:cNvCxnSpPr>
          <p:nvPr/>
        </p:nvCxnSpPr>
        <p:spPr>
          <a:xfrm flipV="1">
            <a:off x="928662" y="2643182"/>
            <a:ext cx="1571636" cy="642942"/>
          </a:xfrm>
          <a:prstGeom prst="line">
            <a:avLst/>
          </a:prstGeom>
          <a:ln w="19050">
            <a:solidFill>
              <a:srgbClr val="002060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Прямая соединительная линия 91"/>
          <p:cNvCxnSpPr>
            <a:stCxn id="30" idx="3"/>
            <a:endCxn id="24" idx="7"/>
          </p:cNvCxnSpPr>
          <p:nvPr/>
        </p:nvCxnSpPr>
        <p:spPr>
          <a:xfrm rot="5400000">
            <a:off x="1622118" y="2979448"/>
            <a:ext cx="1184856" cy="613352"/>
          </a:xfrm>
          <a:prstGeom prst="line">
            <a:avLst/>
          </a:prstGeom>
          <a:ln w="19050">
            <a:solidFill>
              <a:srgbClr val="002060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0" name="Прямая соединительная линия 99"/>
          <p:cNvCxnSpPr>
            <a:stCxn id="31" idx="2"/>
          </p:cNvCxnSpPr>
          <p:nvPr/>
        </p:nvCxnSpPr>
        <p:spPr>
          <a:xfrm rot="10800000">
            <a:off x="214282" y="2428868"/>
            <a:ext cx="4071966" cy="1588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" name="Прямая соединительная линия 103"/>
          <p:cNvCxnSpPr/>
          <p:nvPr/>
        </p:nvCxnSpPr>
        <p:spPr>
          <a:xfrm rot="16200000" flipH="1">
            <a:off x="785786" y="3857628"/>
            <a:ext cx="2500330" cy="1643074"/>
          </a:xfrm>
          <a:prstGeom prst="line">
            <a:avLst/>
          </a:prstGeom>
          <a:ln w="28575">
            <a:solidFill>
              <a:srgbClr val="00B41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6" name="Прямоугольник 105"/>
          <p:cNvSpPr/>
          <p:nvPr/>
        </p:nvSpPr>
        <p:spPr>
          <a:xfrm rot="19680379">
            <a:off x="1270455" y="3916566"/>
            <a:ext cx="308482" cy="29998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11" name="Прямая соединительная линия 110"/>
          <p:cNvCxnSpPr/>
          <p:nvPr/>
        </p:nvCxnSpPr>
        <p:spPr>
          <a:xfrm rot="16200000" flipH="1">
            <a:off x="2964645" y="5965049"/>
            <a:ext cx="214314" cy="142876"/>
          </a:xfrm>
          <a:prstGeom prst="line">
            <a:avLst/>
          </a:prstGeom>
          <a:ln w="57150">
            <a:solidFill>
              <a:srgbClr val="00B41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5" name="TextBox 114"/>
          <p:cNvSpPr txBox="1"/>
          <p:nvPr/>
        </p:nvSpPr>
        <p:spPr>
          <a:xfrm>
            <a:off x="3071802" y="5643578"/>
            <a:ext cx="4283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ym typeface="Symbol"/>
              </a:rPr>
              <a:t></a:t>
            </a:r>
            <a:r>
              <a:rPr lang="ru-RU" sz="1050" dirty="0" smtClean="0">
                <a:sym typeface="Symbol"/>
              </a:rPr>
              <a:t>1</a:t>
            </a:r>
            <a:endParaRPr lang="ru-RU" dirty="0"/>
          </a:p>
        </p:txBody>
      </p:sp>
      <p:sp>
        <p:nvSpPr>
          <p:cNvPr id="116" name="Овал 115"/>
          <p:cNvSpPr/>
          <p:nvPr/>
        </p:nvSpPr>
        <p:spPr>
          <a:xfrm>
            <a:off x="1571604" y="2357430"/>
            <a:ext cx="142876" cy="14287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7" name="Овал 116"/>
          <p:cNvSpPr/>
          <p:nvPr/>
        </p:nvSpPr>
        <p:spPr>
          <a:xfrm>
            <a:off x="1571604" y="4000504"/>
            <a:ext cx="142876" cy="14287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18" name="Прямая соединительная линия 117"/>
          <p:cNvCxnSpPr>
            <a:stCxn id="116" idx="4"/>
          </p:cNvCxnSpPr>
          <p:nvPr/>
        </p:nvCxnSpPr>
        <p:spPr>
          <a:xfrm rot="5400000">
            <a:off x="892149" y="3249611"/>
            <a:ext cx="150019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0" name="TextBox 119"/>
          <p:cNvSpPr txBox="1"/>
          <p:nvPr/>
        </p:nvSpPr>
        <p:spPr>
          <a:xfrm>
            <a:off x="1357290" y="2071678"/>
            <a:ext cx="3738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0</a:t>
            </a:r>
            <a:r>
              <a:rPr lang="ru-RU" sz="1100" dirty="0" smtClean="0"/>
              <a:t>2</a:t>
            </a:r>
            <a:endParaRPr lang="ru-RU" dirty="0"/>
          </a:p>
        </p:txBody>
      </p:sp>
      <p:sp>
        <p:nvSpPr>
          <p:cNvPr id="121" name="TextBox 120"/>
          <p:cNvSpPr txBox="1"/>
          <p:nvPr/>
        </p:nvSpPr>
        <p:spPr>
          <a:xfrm>
            <a:off x="1500166" y="4214818"/>
            <a:ext cx="3738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0</a:t>
            </a:r>
            <a:r>
              <a:rPr lang="ru-RU" sz="1100" dirty="0" smtClean="0"/>
              <a:t>1</a:t>
            </a:r>
            <a:endParaRPr lang="ru-RU" dirty="0"/>
          </a:p>
        </p:txBody>
      </p:sp>
      <p:cxnSp>
        <p:nvCxnSpPr>
          <p:cNvPr id="123" name="Прямая соединительная линия 122"/>
          <p:cNvCxnSpPr>
            <a:stCxn id="52" idx="3"/>
          </p:cNvCxnSpPr>
          <p:nvPr/>
        </p:nvCxnSpPr>
        <p:spPr>
          <a:xfrm rot="5400000">
            <a:off x="581337" y="3346535"/>
            <a:ext cx="429791" cy="59239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6" name="Счетверенная стрелка 125"/>
          <p:cNvSpPr/>
          <p:nvPr/>
        </p:nvSpPr>
        <p:spPr>
          <a:xfrm>
            <a:off x="1000100" y="2000240"/>
            <a:ext cx="285752" cy="285752"/>
          </a:xfrm>
          <a:prstGeom prst="quadArrow">
            <a:avLst>
              <a:gd name="adj1" fmla="val 6836"/>
              <a:gd name="adj2" fmla="val 22500"/>
              <a:gd name="adj3" fmla="val 225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7" name="Счетверенная стрелка 126"/>
          <p:cNvSpPr/>
          <p:nvPr/>
        </p:nvSpPr>
        <p:spPr>
          <a:xfrm>
            <a:off x="642910" y="3500438"/>
            <a:ext cx="285752" cy="285752"/>
          </a:xfrm>
          <a:prstGeom prst="quadArrow">
            <a:avLst>
              <a:gd name="adj1" fmla="val 6836"/>
              <a:gd name="adj2" fmla="val 22500"/>
              <a:gd name="adj3" fmla="val 225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1" name="Полилиния 130"/>
          <p:cNvSpPr/>
          <p:nvPr/>
        </p:nvSpPr>
        <p:spPr>
          <a:xfrm>
            <a:off x="500035" y="3857629"/>
            <a:ext cx="1857387" cy="1285883"/>
          </a:xfrm>
          <a:custGeom>
            <a:avLst/>
            <a:gdLst>
              <a:gd name="connsiteX0" fmla="*/ 23812 w 2090737"/>
              <a:gd name="connsiteY0" fmla="*/ 0 h 1403350"/>
              <a:gd name="connsiteX1" fmla="*/ 4762 w 2090737"/>
              <a:gd name="connsiteY1" fmla="*/ 133350 h 1403350"/>
              <a:gd name="connsiteX2" fmla="*/ 4762 w 2090737"/>
              <a:gd name="connsiteY2" fmla="*/ 276225 h 1403350"/>
              <a:gd name="connsiteX3" fmla="*/ 4762 w 2090737"/>
              <a:gd name="connsiteY3" fmla="*/ 342900 h 1403350"/>
              <a:gd name="connsiteX4" fmla="*/ 33337 w 2090737"/>
              <a:gd name="connsiteY4" fmla="*/ 495300 h 1403350"/>
              <a:gd name="connsiteX5" fmla="*/ 71437 w 2090737"/>
              <a:gd name="connsiteY5" fmla="*/ 581025 h 1403350"/>
              <a:gd name="connsiteX6" fmla="*/ 90487 w 2090737"/>
              <a:gd name="connsiteY6" fmla="*/ 638175 h 1403350"/>
              <a:gd name="connsiteX7" fmla="*/ 109537 w 2090737"/>
              <a:gd name="connsiteY7" fmla="*/ 704850 h 1403350"/>
              <a:gd name="connsiteX8" fmla="*/ 176212 w 2090737"/>
              <a:gd name="connsiteY8" fmla="*/ 809625 h 1403350"/>
              <a:gd name="connsiteX9" fmla="*/ 195262 w 2090737"/>
              <a:gd name="connsiteY9" fmla="*/ 847725 h 1403350"/>
              <a:gd name="connsiteX10" fmla="*/ 233362 w 2090737"/>
              <a:gd name="connsiteY10" fmla="*/ 895350 h 1403350"/>
              <a:gd name="connsiteX11" fmla="*/ 271462 w 2090737"/>
              <a:gd name="connsiteY11" fmla="*/ 923925 h 1403350"/>
              <a:gd name="connsiteX12" fmla="*/ 328612 w 2090737"/>
              <a:gd name="connsiteY12" fmla="*/ 1000125 h 1403350"/>
              <a:gd name="connsiteX13" fmla="*/ 385762 w 2090737"/>
              <a:gd name="connsiteY13" fmla="*/ 1057275 h 1403350"/>
              <a:gd name="connsiteX14" fmla="*/ 471487 w 2090737"/>
              <a:gd name="connsiteY14" fmla="*/ 1123950 h 1403350"/>
              <a:gd name="connsiteX15" fmla="*/ 585787 w 2090737"/>
              <a:gd name="connsiteY15" fmla="*/ 1219200 h 1403350"/>
              <a:gd name="connsiteX16" fmla="*/ 690562 w 2090737"/>
              <a:gd name="connsiteY16" fmla="*/ 1266825 h 1403350"/>
              <a:gd name="connsiteX17" fmla="*/ 785812 w 2090737"/>
              <a:gd name="connsiteY17" fmla="*/ 1295400 h 1403350"/>
              <a:gd name="connsiteX18" fmla="*/ 890587 w 2090737"/>
              <a:gd name="connsiteY18" fmla="*/ 1333500 h 1403350"/>
              <a:gd name="connsiteX19" fmla="*/ 985837 w 2090737"/>
              <a:gd name="connsiteY19" fmla="*/ 1362075 h 1403350"/>
              <a:gd name="connsiteX20" fmla="*/ 1090612 w 2090737"/>
              <a:gd name="connsiteY20" fmla="*/ 1390650 h 1403350"/>
              <a:gd name="connsiteX21" fmla="*/ 1185862 w 2090737"/>
              <a:gd name="connsiteY21" fmla="*/ 1390650 h 1403350"/>
              <a:gd name="connsiteX22" fmla="*/ 1309687 w 2090737"/>
              <a:gd name="connsiteY22" fmla="*/ 1400175 h 1403350"/>
              <a:gd name="connsiteX23" fmla="*/ 1414462 w 2090737"/>
              <a:gd name="connsiteY23" fmla="*/ 1400175 h 1403350"/>
              <a:gd name="connsiteX24" fmla="*/ 1576387 w 2090737"/>
              <a:gd name="connsiteY24" fmla="*/ 1381125 h 1403350"/>
              <a:gd name="connsiteX25" fmla="*/ 1671637 w 2090737"/>
              <a:gd name="connsiteY25" fmla="*/ 1343025 h 1403350"/>
              <a:gd name="connsiteX26" fmla="*/ 1776412 w 2090737"/>
              <a:gd name="connsiteY26" fmla="*/ 1323975 h 1403350"/>
              <a:gd name="connsiteX27" fmla="*/ 1843087 w 2090737"/>
              <a:gd name="connsiteY27" fmla="*/ 1295400 h 1403350"/>
              <a:gd name="connsiteX28" fmla="*/ 1928812 w 2090737"/>
              <a:gd name="connsiteY28" fmla="*/ 1266825 h 1403350"/>
              <a:gd name="connsiteX29" fmla="*/ 1995487 w 2090737"/>
              <a:gd name="connsiteY29" fmla="*/ 1228725 h 1403350"/>
              <a:gd name="connsiteX30" fmla="*/ 2052637 w 2090737"/>
              <a:gd name="connsiteY30" fmla="*/ 1190625 h 1403350"/>
              <a:gd name="connsiteX31" fmla="*/ 2090737 w 2090737"/>
              <a:gd name="connsiteY31" fmla="*/ 1162050 h 1403350"/>
              <a:gd name="connsiteX32" fmla="*/ 2090737 w 2090737"/>
              <a:gd name="connsiteY32" fmla="*/ 1162050 h 1403350"/>
              <a:gd name="connsiteX33" fmla="*/ 2090737 w 2090737"/>
              <a:gd name="connsiteY33" fmla="*/ 1162050 h 1403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2090737" h="1403350">
                <a:moveTo>
                  <a:pt x="23812" y="0"/>
                </a:moveTo>
                <a:cubicBezTo>
                  <a:pt x="15874" y="43656"/>
                  <a:pt x="7937" y="87313"/>
                  <a:pt x="4762" y="133350"/>
                </a:cubicBezTo>
                <a:cubicBezTo>
                  <a:pt x="1587" y="179387"/>
                  <a:pt x="4762" y="276225"/>
                  <a:pt x="4762" y="276225"/>
                </a:cubicBezTo>
                <a:cubicBezTo>
                  <a:pt x="4762" y="311150"/>
                  <a:pt x="0" y="306388"/>
                  <a:pt x="4762" y="342900"/>
                </a:cubicBezTo>
                <a:cubicBezTo>
                  <a:pt x="9525" y="379413"/>
                  <a:pt x="22225" y="455613"/>
                  <a:pt x="33337" y="495300"/>
                </a:cubicBezTo>
                <a:cubicBezTo>
                  <a:pt x="44450" y="534988"/>
                  <a:pt x="61912" y="557213"/>
                  <a:pt x="71437" y="581025"/>
                </a:cubicBezTo>
                <a:cubicBezTo>
                  <a:pt x="80962" y="604838"/>
                  <a:pt x="84137" y="617538"/>
                  <a:pt x="90487" y="638175"/>
                </a:cubicBezTo>
                <a:cubicBezTo>
                  <a:pt x="96837" y="658812"/>
                  <a:pt x="95250" y="676275"/>
                  <a:pt x="109537" y="704850"/>
                </a:cubicBezTo>
                <a:cubicBezTo>
                  <a:pt x="123824" y="733425"/>
                  <a:pt x="161925" y="785813"/>
                  <a:pt x="176212" y="809625"/>
                </a:cubicBezTo>
                <a:cubicBezTo>
                  <a:pt x="190499" y="833437"/>
                  <a:pt x="185737" y="833438"/>
                  <a:pt x="195262" y="847725"/>
                </a:cubicBezTo>
                <a:cubicBezTo>
                  <a:pt x="204787" y="862012"/>
                  <a:pt x="220662" y="882650"/>
                  <a:pt x="233362" y="895350"/>
                </a:cubicBezTo>
                <a:cubicBezTo>
                  <a:pt x="246062" y="908050"/>
                  <a:pt x="255587" y="906463"/>
                  <a:pt x="271462" y="923925"/>
                </a:cubicBezTo>
                <a:cubicBezTo>
                  <a:pt x="287337" y="941387"/>
                  <a:pt x="309562" y="977900"/>
                  <a:pt x="328612" y="1000125"/>
                </a:cubicBezTo>
                <a:cubicBezTo>
                  <a:pt x="347662" y="1022350"/>
                  <a:pt x="361950" y="1036638"/>
                  <a:pt x="385762" y="1057275"/>
                </a:cubicBezTo>
                <a:cubicBezTo>
                  <a:pt x="409574" y="1077912"/>
                  <a:pt x="438150" y="1096963"/>
                  <a:pt x="471487" y="1123950"/>
                </a:cubicBezTo>
                <a:cubicBezTo>
                  <a:pt x="504825" y="1150938"/>
                  <a:pt x="549275" y="1195388"/>
                  <a:pt x="585787" y="1219200"/>
                </a:cubicBezTo>
                <a:cubicBezTo>
                  <a:pt x="622299" y="1243012"/>
                  <a:pt x="657225" y="1254125"/>
                  <a:pt x="690562" y="1266825"/>
                </a:cubicBezTo>
                <a:cubicBezTo>
                  <a:pt x="723900" y="1279525"/>
                  <a:pt x="752475" y="1284288"/>
                  <a:pt x="785812" y="1295400"/>
                </a:cubicBezTo>
                <a:cubicBezTo>
                  <a:pt x="819149" y="1306512"/>
                  <a:pt x="857250" y="1322388"/>
                  <a:pt x="890587" y="1333500"/>
                </a:cubicBezTo>
                <a:cubicBezTo>
                  <a:pt x="923924" y="1344612"/>
                  <a:pt x="952500" y="1352550"/>
                  <a:pt x="985837" y="1362075"/>
                </a:cubicBezTo>
                <a:cubicBezTo>
                  <a:pt x="1019175" y="1371600"/>
                  <a:pt x="1057275" y="1385888"/>
                  <a:pt x="1090612" y="1390650"/>
                </a:cubicBezTo>
                <a:cubicBezTo>
                  <a:pt x="1123949" y="1395412"/>
                  <a:pt x="1149350" y="1389063"/>
                  <a:pt x="1185862" y="1390650"/>
                </a:cubicBezTo>
                <a:cubicBezTo>
                  <a:pt x="1222374" y="1392237"/>
                  <a:pt x="1271587" y="1398587"/>
                  <a:pt x="1309687" y="1400175"/>
                </a:cubicBezTo>
                <a:cubicBezTo>
                  <a:pt x="1347787" y="1401763"/>
                  <a:pt x="1370012" y="1403350"/>
                  <a:pt x="1414462" y="1400175"/>
                </a:cubicBezTo>
                <a:cubicBezTo>
                  <a:pt x="1458912" y="1397000"/>
                  <a:pt x="1533525" y="1390650"/>
                  <a:pt x="1576387" y="1381125"/>
                </a:cubicBezTo>
                <a:cubicBezTo>
                  <a:pt x="1619249" y="1371600"/>
                  <a:pt x="1638300" y="1352550"/>
                  <a:pt x="1671637" y="1343025"/>
                </a:cubicBezTo>
                <a:cubicBezTo>
                  <a:pt x="1704975" y="1333500"/>
                  <a:pt x="1747837" y="1331913"/>
                  <a:pt x="1776412" y="1323975"/>
                </a:cubicBezTo>
                <a:cubicBezTo>
                  <a:pt x="1804987" y="1316037"/>
                  <a:pt x="1817687" y="1304925"/>
                  <a:pt x="1843087" y="1295400"/>
                </a:cubicBezTo>
                <a:cubicBezTo>
                  <a:pt x="1868487" y="1285875"/>
                  <a:pt x="1903412" y="1277937"/>
                  <a:pt x="1928812" y="1266825"/>
                </a:cubicBezTo>
                <a:cubicBezTo>
                  <a:pt x="1954212" y="1255713"/>
                  <a:pt x="1974850" y="1241425"/>
                  <a:pt x="1995487" y="1228725"/>
                </a:cubicBezTo>
                <a:cubicBezTo>
                  <a:pt x="2016124" y="1216025"/>
                  <a:pt x="2036762" y="1201738"/>
                  <a:pt x="2052637" y="1190625"/>
                </a:cubicBezTo>
                <a:cubicBezTo>
                  <a:pt x="2068512" y="1179513"/>
                  <a:pt x="2090737" y="1162050"/>
                  <a:pt x="2090737" y="1162050"/>
                </a:cubicBezTo>
                <a:lnTo>
                  <a:pt x="2090737" y="1162050"/>
                </a:lnTo>
                <a:lnTo>
                  <a:pt x="2090737" y="1162050"/>
                </a:lnTo>
              </a:path>
            </a:pathLst>
          </a:cu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2" name="Овал 131"/>
          <p:cNvSpPr/>
          <p:nvPr/>
        </p:nvSpPr>
        <p:spPr>
          <a:xfrm>
            <a:off x="2214546" y="4929198"/>
            <a:ext cx="142876" cy="14287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3" name="Овал 132"/>
          <p:cNvSpPr/>
          <p:nvPr/>
        </p:nvSpPr>
        <p:spPr>
          <a:xfrm>
            <a:off x="428596" y="3786190"/>
            <a:ext cx="142876" cy="14287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35" name="Прямая со стрелкой 134"/>
          <p:cNvCxnSpPr>
            <a:stCxn id="117" idx="2"/>
            <a:endCxn id="133" idx="5"/>
          </p:cNvCxnSpPr>
          <p:nvPr/>
        </p:nvCxnSpPr>
        <p:spPr>
          <a:xfrm rot="10800000">
            <a:off x="550548" y="3908142"/>
            <a:ext cx="1021056" cy="1638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9" name="TextBox 138"/>
          <p:cNvSpPr txBox="1"/>
          <p:nvPr/>
        </p:nvSpPr>
        <p:spPr>
          <a:xfrm>
            <a:off x="142844" y="3429000"/>
            <a:ext cx="3818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К</a:t>
            </a:r>
            <a:r>
              <a:rPr lang="ru-RU" sz="1050" dirty="0" smtClean="0"/>
              <a:t>0</a:t>
            </a:r>
            <a:endParaRPr lang="ru-RU" dirty="0"/>
          </a:p>
        </p:txBody>
      </p:sp>
      <p:sp>
        <p:nvSpPr>
          <p:cNvPr id="140" name="TextBox 139"/>
          <p:cNvSpPr txBox="1"/>
          <p:nvPr/>
        </p:nvSpPr>
        <p:spPr>
          <a:xfrm>
            <a:off x="2071670" y="5000636"/>
            <a:ext cx="4058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К</a:t>
            </a:r>
            <a:r>
              <a:rPr lang="ru-RU" sz="1050" dirty="0" smtClean="0">
                <a:latin typeface="Times New Roman"/>
                <a:cs typeface="Times New Roman"/>
              </a:rPr>
              <a:t>ʹ1</a:t>
            </a:r>
            <a:endParaRPr lang="ru-RU" dirty="0"/>
          </a:p>
        </p:txBody>
      </p:sp>
      <p:cxnSp>
        <p:nvCxnSpPr>
          <p:cNvPr id="142" name="Прямая соединительная линия 141"/>
          <p:cNvCxnSpPr>
            <a:stCxn id="46" idx="5"/>
          </p:cNvCxnSpPr>
          <p:nvPr/>
        </p:nvCxnSpPr>
        <p:spPr>
          <a:xfrm rot="16200000" flipH="1">
            <a:off x="2989304" y="1417675"/>
            <a:ext cx="358353" cy="1664031"/>
          </a:xfrm>
          <a:prstGeom prst="line">
            <a:avLst/>
          </a:prstGeom>
          <a:ln w="9525">
            <a:solidFill>
              <a:srgbClr val="FF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8" name="Прямая соединительная линия 157"/>
          <p:cNvCxnSpPr/>
          <p:nvPr/>
        </p:nvCxnSpPr>
        <p:spPr>
          <a:xfrm rot="5400000">
            <a:off x="3821901" y="2536025"/>
            <a:ext cx="214314" cy="1588"/>
          </a:xfrm>
          <a:prstGeom prst="line">
            <a:avLst/>
          </a:prstGeom>
          <a:ln w="9525">
            <a:solidFill>
              <a:srgbClr val="FF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1" name="TextBox 160"/>
          <p:cNvSpPr txBox="1"/>
          <p:nvPr/>
        </p:nvSpPr>
        <p:spPr>
          <a:xfrm>
            <a:off x="3714744" y="2000240"/>
            <a:ext cx="3738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5</a:t>
            </a:r>
            <a:r>
              <a:rPr lang="ru-RU" sz="1050" dirty="0" smtClean="0"/>
              <a:t>2</a:t>
            </a:r>
            <a:endParaRPr lang="ru-RU" dirty="0"/>
          </a:p>
        </p:txBody>
      </p:sp>
      <p:sp>
        <p:nvSpPr>
          <p:cNvPr id="162" name="TextBox 161"/>
          <p:cNvSpPr txBox="1"/>
          <p:nvPr/>
        </p:nvSpPr>
        <p:spPr>
          <a:xfrm>
            <a:off x="3929058" y="2571744"/>
            <a:ext cx="3706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5</a:t>
            </a:r>
            <a:r>
              <a:rPr lang="ru-RU" sz="1050" dirty="0" smtClean="0"/>
              <a:t>1</a:t>
            </a:r>
            <a:endParaRPr lang="ru-RU" dirty="0"/>
          </a:p>
        </p:txBody>
      </p:sp>
      <p:sp>
        <p:nvSpPr>
          <p:cNvPr id="163" name="Овал 162"/>
          <p:cNvSpPr/>
          <p:nvPr/>
        </p:nvSpPr>
        <p:spPr>
          <a:xfrm>
            <a:off x="3857620" y="2357430"/>
            <a:ext cx="142876" cy="142876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4" name="Овал 163"/>
          <p:cNvSpPr/>
          <p:nvPr/>
        </p:nvSpPr>
        <p:spPr>
          <a:xfrm>
            <a:off x="3857620" y="2571744"/>
            <a:ext cx="142876" cy="142876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65" name="Прямая соединительная линия 164"/>
          <p:cNvCxnSpPr/>
          <p:nvPr/>
        </p:nvCxnSpPr>
        <p:spPr>
          <a:xfrm rot="16200000" flipH="1">
            <a:off x="1928794" y="3357562"/>
            <a:ext cx="2428892" cy="1571636"/>
          </a:xfrm>
          <a:prstGeom prst="line">
            <a:avLst/>
          </a:prstGeom>
          <a:ln w="28575">
            <a:solidFill>
              <a:srgbClr val="00B41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6" name="Прямая соединительная линия 165"/>
          <p:cNvCxnSpPr/>
          <p:nvPr/>
        </p:nvCxnSpPr>
        <p:spPr>
          <a:xfrm rot="16200000" flipH="1">
            <a:off x="4036215" y="5393545"/>
            <a:ext cx="285752" cy="214314"/>
          </a:xfrm>
          <a:prstGeom prst="line">
            <a:avLst/>
          </a:prstGeom>
          <a:ln w="57150">
            <a:solidFill>
              <a:srgbClr val="00B41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7" name="TextBox 166"/>
          <p:cNvSpPr txBox="1"/>
          <p:nvPr/>
        </p:nvSpPr>
        <p:spPr>
          <a:xfrm>
            <a:off x="4214810" y="5000636"/>
            <a:ext cx="4764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ym typeface="Symbol"/>
              </a:rPr>
              <a:t></a:t>
            </a:r>
            <a:r>
              <a:rPr lang="ru-RU" dirty="0" smtClean="0">
                <a:latin typeface="Times New Roman"/>
                <a:cs typeface="Times New Roman"/>
                <a:sym typeface="Symbol"/>
              </a:rPr>
              <a:t>ʹ</a:t>
            </a:r>
            <a:r>
              <a:rPr lang="ru-RU" sz="1050" dirty="0" smtClean="0">
                <a:sym typeface="Symbol"/>
              </a:rPr>
              <a:t>1</a:t>
            </a:r>
            <a:endParaRPr lang="ru-RU" dirty="0"/>
          </a:p>
        </p:txBody>
      </p:sp>
      <p:cxnSp>
        <p:nvCxnSpPr>
          <p:cNvPr id="168" name="Прямая соединительная линия 167"/>
          <p:cNvCxnSpPr>
            <a:stCxn id="164" idx="4"/>
            <a:endCxn id="132" idx="7"/>
          </p:cNvCxnSpPr>
          <p:nvPr/>
        </p:nvCxnSpPr>
        <p:spPr>
          <a:xfrm rot="5400000">
            <a:off x="2015027" y="3036091"/>
            <a:ext cx="2235502" cy="1592560"/>
          </a:xfrm>
          <a:prstGeom prst="line">
            <a:avLst/>
          </a:prstGeom>
          <a:ln w="9525">
            <a:solidFill>
              <a:srgbClr val="FF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1" name="Овал 170"/>
          <p:cNvSpPr/>
          <p:nvPr/>
        </p:nvSpPr>
        <p:spPr>
          <a:xfrm>
            <a:off x="2928926" y="3929066"/>
            <a:ext cx="142876" cy="14287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2" name="TextBox 171"/>
          <p:cNvSpPr txBox="1"/>
          <p:nvPr/>
        </p:nvSpPr>
        <p:spPr>
          <a:xfrm>
            <a:off x="3071802" y="3857628"/>
            <a:ext cx="5004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М</a:t>
            </a:r>
            <a:r>
              <a:rPr lang="ru-RU" dirty="0" smtClean="0">
                <a:latin typeface="Times New Roman"/>
                <a:cs typeface="Times New Roman"/>
              </a:rPr>
              <a:t>ʹ</a:t>
            </a:r>
            <a:r>
              <a:rPr lang="ru-RU" sz="1050" dirty="0" smtClean="0">
                <a:latin typeface="Times New Roman"/>
                <a:cs typeface="Times New Roman"/>
              </a:rPr>
              <a:t>1</a:t>
            </a:r>
            <a:endParaRPr lang="ru-RU" dirty="0"/>
          </a:p>
        </p:txBody>
      </p:sp>
      <p:sp>
        <p:nvSpPr>
          <p:cNvPr id="173" name="TextBox 172"/>
          <p:cNvSpPr txBox="1"/>
          <p:nvPr/>
        </p:nvSpPr>
        <p:spPr>
          <a:xfrm>
            <a:off x="2143108" y="3929066"/>
            <a:ext cx="55335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ym typeface="Symbol"/>
              </a:rPr>
              <a:t>С</a:t>
            </a:r>
            <a:r>
              <a:rPr lang="ru-RU" dirty="0" smtClean="0">
                <a:latin typeface="Times New Roman"/>
                <a:cs typeface="Times New Roman"/>
                <a:sym typeface="Symbol"/>
              </a:rPr>
              <a:t>ʹ</a:t>
            </a:r>
            <a:r>
              <a:rPr lang="ru-RU" sz="1050" dirty="0" smtClean="0">
                <a:latin typeface="Times New Roman"/>
                <a:cs typeface="Times New Roman"/>
                <a:sym typeface="Symbol"/>
              </a:rPr>
              <a:t>1</a:t>
            </a:r>
            <a:endParaRPr lang="ru-RU" dirty="0"/>
          </a:p>
        </p:txBody>
      </p:sp>
      <p:cxnSp>
        <p:nvCxnSpPr>
          <p:cNvPr id="174" name="Прямая соединительная линия 173"/>
          <p:cNvCxnSpPr>
            <a:stCxn id="171" idx="3"/>
            <a:endCxn id="132" idx="7"/>
          </p:cNvCxnSpPr>
          <p:nvPr/>
        </p:nvCxnSpPr>
        <p:spPr>
          <a:xfrm rot="5400000">
            <a:off x="2193622" y="4193894"/>
            <a:ext cx="899104" cy="613352"/>
          </a:xfrm>
          <a:prstGeom prst="line">
            <a:avLst/>
          </a:prstGeom>
          <a:ln w="28575">
            <a:solidFill>
              <a:srgbClr val="FF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5" name="Прямая соединительная линия 174"/>
          <p:cNvCxnSpPr>
            <a:stCxn id="171" idx="2"/>
          </p:cNvCxnSpPr>
          <p:nvPr/>
        </p:nvCxnSpPr>
        <p:spPr>
          <a:xfrm rot="10800000">
            <a:off x="1928794" y="3929066"/>
            <a:ext cx="1000132" cy="71438"/>
          </a:xfrm>
          <a:prstGeom prst="line">
            <a:avLst/>
          </a:prstGeom>
          <a:ln w="28575">
            <a:solidFill>
              <a:srgbClr val="FF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6" name="Прямая соединительная линия 175"/>
          <p:cNvCxnSpPr>
            <a:stCxn id="24" idx="4"/>
            <a:endCxn id="132" idx="1"/>
          </p:cNvCxnSpPr>
          <p:nvPr/>
        </p:nvCxnSpPr>
        <p:spPr>
          <a:xfrm rot="16200000" flipH="1">
            <a:off x="1571604" y="4286256"/>
            <a:ext cx="949618" cy="378114"/>
          </a:xfrm>
          <a:prstGeom prst="line">
            <a:avLst/>
          </a:prstGeom>
          <a:ln w="28575">
            <a:solidFill>
              <a:srgbClr val="FF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4" name="Прямая со стрелкой 183"/>
          <p:cNvCxnSpPr/>
          <p:nvPr/>
        </p:nvCxnSpPr>
        <p:spPr>
          <a:xfrm rot="16200000" flipV="1">
            <a:off x="2464579" y="4750603"/>
            <a:ext cx="428628" cy="35719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6" name="TextBox 185"/>
          <p:cNvSpPr txBox="1"/>
          <p:nvPr/>
        </p:nvSpPr>
        <p:spPr>
          <a:xfrm>
            <a:off x="2714612" y="4786322"/>
            <a:ext cx="10021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Н.В. сеч.</a:t>
            </a:r>
            <a:endParaRPr lang="ru-RU" dirty="0"/>
          </a:p>
        </p:txBody>
      </p:sp>
      <p:sp>
        <p:nvSpPr>
          <p:cNvPr id="63" name="Овал 62"/>
          <p:cNvSpPr/>
          <p:nvPr/>
        </p:nvSpPr>
        <p:spPr>
          <a:xfrm>
            <a:off x="2000199" y="2377191"/>
            <a:ext cx="142876" cy="142876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8" name="Полилиния 127"/>
          <p:cNvSpPr/>
          <p:nvPr/>
        </p:nvSpPr>
        <p:spPr>
          <a:xfrm rot="14556408">
            <a:off x="1054005" y="3396734"/>
            <a:ext cx="257175" cy="277812"/>
          </a:xfrm>
          <a:custGeom>
            <a:avLst/>
            <a:gdLst>
              <a:gd name="connsiteX0" fmla="*/ 0 w 256989"/>
              <a:gd name="connsiteY0" fmla="*/ 277906 h 277906"/>
              <a:gd name="connsiteX1" fmla="*/ 8965 w 256989"/>
              <a:gd name="connsiteY1" fmla="*/ 224118 h 277906"/>
              <a:gd name="connsiteX2" fmla="*/ 35859 w 256989"/>
              <a:gd name="connsiteY2" fmla="*/ 161365 h 277906"/>
              <a:gd name="connsiteX3" fmla="*/ 89648 w 256989"/>
              <a:gd name="connsiteY3" fmla="*/ 98612 h 277906"/>
              <a:gd name="connsiteX4" fmla="*/ 98612 w 256989"/>
              <a:gd name="connsiteY4" fmla="*/ 80683 h 277906"/>
              <a:gd name="connsiteX5" fmla="*/ 116542 w 256989"/>
              <a:gd name="connsiteY5" fmla="*/ 62753 h 277906"/>
              <a:gd name="connsiteX6" fmla="*/ 143436 w 256989"/>
              <a:gd name="connsiteY6" fmla="*/ 44824 h 277906"/>
              <a:gd name="connsiteX7" fmla="*/ 179295 w 256989"/>
              <a:gd name="connsiteY7" fmla="*/ 26895 h 277906"/>
              <a:gd name="connsiteX8" fmla="*/ 215153 w 256989"/>
              <a:gd name="connsiteY8" fmla="*/ 8965 h 277906"/>
              <a:gd name="connsiteX9" fmla="*/ 251012 w 256989"/>
              <a:gd name="connsiteY9" fmla="*/ 8965 h 277906"/>
              <a:gd name="connsiteX10" fmla="*/ 251012 w 256989"/>
              <a:gd name="connsiteY10" fmla="*/ 0 h 2779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56989" h="277906">
                <a:moveTo>
                  <a:pt x="0" y="277906"/>
                </a:moveTo>
                <a:cubicBezTo>
                  <a:pt x="1494" y="260723"/>
                  <a:pt x="2989" y="243541"/>
                  <a:pt x="8965" y="224118"/>
                </a:cubicBezTo>
                <a:cubicBezTo>
                  <a:pt x="14941" y="204695"/>
                  <a:pt x="22412" y="182283"/>
                  <a:pt x="35859" y="161365"/>
                </a:cubicBezTo>
                <a:cubicBezTo>
                  <a:pt x="49306" y="140447"/>
                  <a:pt x="79189" y="112059"/>
                  <a:pt x="89648" y="98612"/>
                </a:cubicBezTo>
                <a:cubicBezTo>
                  <a:pt x="100107" y="85165"/>
                  <a:pt x="94130" y="86659"/>
                  <a:pt x="98612" y="80683"/>
                </a:cubicBezTo>
                <a:cubicBezTo>
                  <a:pt x="103094" y="74707"/>
                  <a:pt x="109071" y="68730"/>
                  <a:pt x="116542" y="62753"/>
                </a:cubicBezTo>
                <a:cubicBezTo>
                  <a:pt x="124013" y="56777"/>
                  <a:pt x="132977" y="50800"/>
                  <a:pt x="143436" y="44824"/>
                </a:cubicBezTo>
                <a:cubicBezTo>
                  <a:pt x="153895" y="38848"/>
                  <a:pt x="179295" y="26895"/>
                  <a:pt x="179295" y="26895"/>
                </a:cubicBezTo>
                <a:cubicBezTo>
                  <a:pt x="191248" y="20919"/>
                  <a:pt x="203200" y="11953"/>
                  <a:pt x="215153" y="8965"/>
                </a:cubicBezTo>
                <a:cubicBezTo>
                  <a:pt x="227106" y="5977"/>
                  <a:pt x="245036" y="10459"/>
                  <a:pt x="251012" y="8965"/>
                </a:cubicBezTo>
                <a:cubicBezTo>
                  <a:pt x="256989" y="7471"/>
                  <a:pt x="254000" y="3735"/>
                  <a:pt x="251012" y="0"/>
                </a:cubicBezTo>
              </a:path>
            </a:pathLst>
          </a:cu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>
              <a:defRPr/>
            </a:pPr>
            <a:endParaRPr lang="ru-RU"/>
          </a:p>
        </p:txBody>
      </p:sp>
      <p:sp>
        <p:nvSpPr>
          <p:cNvPr id="64" name="Овал 63"/>
          <p:cNvSpPr/>
          <p:nvPr/>
        </p:nvSpPr>
        <p:spPr>
          <a:xfrm>
            <a:off x="1928761" y="1519935"/>
            <a:ext cx="142876" cy="142876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Овал 24"/>
          <p:cNvSpPr/>
          <p:nvPr/>
        </p:nvSpPr>
        <p:spPr>
          <a:xfrm>
            <a:off x="857224" y="3214686"/>
            <a:ext cx="142876" cy="142876"/>
          </a:xfrm>
          <a:prstGeom prst="ellipse">
            <a:avLst/>
          </a:prstGeom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Овал 27"/>
          <p:cNvSpPr/>
          <p:nvPr/>
        </p:nvSpPr>
        <p:spPr>
          <a:xfrm>
            <a:off x="2500298" y="2357430"/>
            <a:ext cx="142876" cy="142876"/>
          </a:xfrm>
          <a:prstGeom prst="ellipse">
            <a:avLst/>
          </a:prstGeom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" name="Овал 45"/>
          <p:cNvSpPr/>
          <p:nvPr/>
        </p:nvSpPr>
        <p:spPr>
          <a:xfrm>
            <a:off x="2214513" y="1948563"/>
            <a:ext cx="142876" cy="142876"/>
          </a:xfrm>
          <a:prstGeom prst="ellipse">
            <a:avLst/>
          </a:prstGeom>
          <a:solidFill>
            <a:srgbClr val="FF00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24" name="Прямая соединительная линия 123"/>
          <p:cNvCxnSpPr/>
          <p:nvPr/>
        </p:nvCxnSpPr>
        <p:spPr>
          <a:xfrm>
            <a:off x="2857488" y="5143512"/>
            <a:ext cx="78581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20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20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20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20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20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20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20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20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20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20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20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20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20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20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20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20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20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200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20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200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20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200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" dur="2000"/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2000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3" dur="2000"/>
                                        <p:tgtEl>
                                          <p:spTgt spid="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8" dur="200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3" dur="2000"/>
                                        <p:tgtEl>
                                          <p:spTgt spid="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8" dur="2000"/>
                                        <p:tgtEl>
                                          <p:spTgt spid="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1" dur="2000"/>
                                        <p:tgtEl>
                                          <p:spTgt spid="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2" fill="hold">
                      <p:stCondLst>
                        <p:cond delay="indefinite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6" dur="20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6" grpId="0" animBg="1"/>
      <p:bldP spid="115" grpId="0"/>
      <p:bldP spid="116" grpId="0" animBg="1"/>
      <p:bldP spid="117" grpId="0" animBg="1"/>
      <p:bldP spid="120" grpId="0"/>
      <p:bldP spid="121" grpId="0"/>
      <p:bldP spid="126" grpId="0" animBg="1"/>
      <p:bldP spid="127" grpId="0" animBg="1"/>
      <p:bldP spid="131" grpId="0" animBg="1"/>
      <p:bldP spid="132" grpId="0" animBg="1"/>
      <p:bldP spid="133" grpId="0" animBg="1"/>
      <p:bldP spid="139" grpId="0"/>
      <p:bldP spid="140" grpId="0"/>
      <p:bldP spid="161" grpId="0"/>
      <p:bldP spid="162" grpId="0"/>
      <p:bldP spid="163" grpId="0" animBg="1"/>
      <p:bldP spid="164" grpId="0" animBg="1"/>
      <p:bldP spid="167" grpId="0"/>
      <p:bldP spid="171" grpId="0" animBg="1"/>
      <p:bldP spid="172" grpId="0"/>
      <p:bldP spid="173" grpId="0"/>
      <p:bldP spid="186" grpId="0"/>
      <p:bldP spid="12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214810" y="428604"/>
            <a:ext cx="4041775" cy="639762"/>
          </a:xfrm>
        </p:spPr>
        <p:txBody>
          <a:bodyPr/>
          <a:lstStyle/>
          <a:p>
            <a:r>
              <a:rPr lang="ru-RU" dirty="0" smtClean="0"/>
              <a:t>Построение развертки</a:t>
            </a:r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5715008" y="1214422"/>
            <a:ext cx="3286148" cy="5429288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sz="1600" dirty="0" smtClean="0"/>
              <a:t>Методом прямоугольного треугольника находятся длины ребер пирамиды. Т к разность высот от концов отрезка до горизонтальной плоскости проекций П</a:t>
            </a:r>
            <a:r>
              <a:rPr lang="ru-RU" sz="1200" dirty="0" smtClean="0"/>
              <a:t>1</a:t>
            </a:r>
            <a:r>
              <a:rPr lang="ru-RU" sz="1600" dirty="0" smtClean="0"/>
              <a:t> у всех трех ребер одна и равна высоте пирамиды, катет прямоугольного треугольника, равный этой величине, целесообразней начертить в стороне от изображения, правее фронтальной проекции пирамиды. Второй катет равен длинам горизонтальных проекций ребер. Для определения натуральной величины отрезков АК и ВМ необходимо провести горизонтальные вспомогательные линии от проекций точек К и М до пересечения с соответствующими гипотенузами прямоугольных треугольников. </a:t>
            </a:r>
            <a:endParaRPr lang="ru-RU" sz="1600" dirty="0"/>
          </a:p>
        </p:txBody>
      </p:sp>
      <p:cxnSp>
        <p:nvCxnSpPr>
          <p:cNvPr id="7" name="Прямая соединительная линия 6"/>
          <p:cNvCxnSpPr>
            <a:stCxn id="54" idx="0"/>
          </p:cNvCxnSpPr>
          <p:nvPr/>
        </p:nvCxnSpPr>
        <p:spPr>
          <a:xfrm rot="5400000" flipH="1" flipV="1">
            <a:off x="954484" y="2045824"/>
            <a:ext cx="948455" cy="285785"/>
          </a:xfrm>
          <a:prstGeom prst="line">
            <a:avLst/>
          </a:prstGeom>
          <a:ln w="2857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 rot="16200000" flipH="1">
            <a:off x="964381" y="2321711"/>
            <a:ext cx="1643074" cy="428628"/>
          </a:xfrm>
          <a:prstGeom prst="line">
            <a:avLst/>
          </a:prstGeom>
          <a:ln w="2857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>
            <a:off x="1071538" y="3357562"/>
            <a:ext cx="1643074" cy="1588"/>
          </a:xfrm>
          <a:prstGeom prst="line">
            <a:avLst/>
          </a:prstGeom>
          <a:ln w="2857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 rot="10800000" flipV="1">
            <a:off x="1571604" y="3571876"/>
            <a:ext cx="1143008" cy="785818"/>
          </a:xfrm>
          <a:prstGeom prst="line">
            <a:avLst/>
          </a:prstGeom>
          <a:ln w="2857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>
            <a:stCxn id="25" idx="5"/>
          </p:cNvCxnSpPr>
          <p:nvPr/>
        </p:nvCxnSpPr>
        <p:spPr>
          <a:xfrm rot="16200000" flipH="1">
            <a:off x="1336366" y="4051018"/>
            <a:ext cx="92362" cy="520990"/>
          </a:xfrm>
          <a:prstGeom prst="line">
            <a:avLst/>
          </a:prstGeom>
          <a:ln w="2857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 rot="16200000" flipH="1">
            <a:off x="1571604" y="4429132"/>
            <a:ext cx="500066" cy="357190"/>
          </a:xfrm>
          <a:prstGeom prst="line">
            <a:avLst/>
          </a:prstGeom>
          <a:ln w="2857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 rot="10800000" flipV="1">
            <a:off x="714348" y="3357562"/>
            <a:ext cx="3214710" cy="250033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1714447" y="1591373"/>
            <a:ext cx="3834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Times New Roman"/>
                <a:cs typeface="Times New Roman"/>
              </a:rPr>
              <a:t>S</a:t>
            </a:r>
            <a:r>
              <a:rPr lang="ru-RU" sz="1100" dirty="0" smtClean="0">
                <a:latin typeface="Times New Roman"/>
                <a:cs typeface="Times New Roman"/>
              </a:rPr>
              <a:t>2</a:t>
            </a:r>
            <a:endParaRPr lang="ru-RU" dirty="0"/>
          </a:p>
        </p:txBody>
      </p:sp>
      <p:sp>
        <p:nvSpPr>
          <p:cNvPr id="20" name="TextBox 19"/>
          <p:cNvSpPr txBox="1"/>
          <p:nvPr/>
        </p:nvSpPr>
        <p:spPr>
          <a:xfrm>
            <a:off x="1714480" y="4143380"/>
            <a:ext cx="3834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Times New Roman"/>
                <a:cs typeface="Times New Roman"/>
              </a:rPr>
              <a:t>S</a:t>
            </a:r>
            <a:r>
              <a:rPr lang="ru-RU" sz="1100" dirty="0" smtClean="0">
                <a:latin typeface="Times New Roman"/>
                <a:cs typeface="Times New Roman"/>
              </a:rPr>
              <a:t>1</a:t>
            </a:r>
            <a:endParaRPr lang="ru-RU" dirty="0"/>
          </a:p>
        </p:txBody>
      </p:sp>
      <p:sp>
        <p:nvSpPr>
          <p:cNvPr id="21" name="TextBox 20"/>
          <p:cNvSpPr txBox="1"/>
          <p:nvPr/>
        </p:nvSpPr>
        <p:spPr>
          <a:xfrm>
            <a:off x="642910" y="3357562"/>
            <a:ext cx="7184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А</a:t>
            </a:r>
            <a:r>
              <a:rPr lang="ru-RU" sz="1100" dirty="0" smtClean="0"/>
              <a:t>2</a:t>
            </a:r>
            <a:r>
              <a:rPr lang="ru-RU" dirty="0" smtClean="0">
                <a:sym typeface="Symbol"/>
              </a:rPr>
              <a:t>2</a:t>
            </a:r>
            <a:r>
              <a:rPr lang="ru-RU" sz="1200" dirty="0" smtClean="0"/>
              <a:t>2</a:t>
            </a:r>
            <a:endParaRPr lang="ru-RU" dirty="0"/>
          </a:p>
        </p:txBody>
      </p:sp>
      <p:sp>
        <p:nvSpPr>
          <p:cNvPr id="22" name="TextBox 21"/>
          <p:cNvSpPr txBox="1"/>
          <p:nvPr/>
        </p:nvSpPr>
        <p:spPr>
          <a:xfrm>
            <a:off x="642910" y="3929066"/>
            <a:ext cx="39626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А</a:t>
            </a:r>
            <a:r>
              <a:rPr lang="ru-RU" sz="1200" dirty="0" smtClean="0"/>
              <a:t>1</a:t>
            </a:r>
            <a:endParaRPr lang="ru-RU" dirty="0"/>
          </a:p>
        </p:txBody>
      </p:sp>
      <p:sp>
        <p:nvSpPr>
          <p:cNvPr id="23" name="Овал 22"/>
          <p:cNvSpPr/>
          <p:nvPr/>
        </p:nvSpPr>
        <p:spPr>
          <a:xfrm>
            <a:off x="1571604" y="4286256"/>
            <a:ext cx="142876" cy="142876"/>
          </a:xfrm>
          <a:prstGeom prst="ellipse">
            <a:avLst/>
          </a:prstGeom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Овал 23"/>
          <p:cNvSpPr/>
          <p:nvPr/>
        </p:nvSpPr>
        <p:spPr>
          <a:xfrm>
            <a:off x="1928794" y="4786322"/>
            <a:ext cx="142876" cy="142876"/>
          </a:xfrm>
          <a:prstGeom prst="ellipse">
            <a:avLst/>
          </a:prstGeom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Овал 24"/>
          <p:cNvSpPr/>
          <p:nvPr/>
        </p:nvSpPr>
        <p:spPr>
          <a:xfrm>
            <a:off x="1000100" y="4143380"/>
            <a:ext cx="142876" cy="142876"/>
          </a:xfrm>
          <a:prstGeom prst="ellipse">
            <a:avLst/>
          </a:prstGeom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Овал 25"/>
          <p:cNvSpPr/>
          <p:nvPr/>
        </p:nvSpPr>
        <p:spPr>
          <a:xfrm>
            <a:off x="1000100" y="3286124"/>
            <a:ext cx="142876" cy="142876"/>
          </a:xfrm>
          <a:prstGeom prst="ellipse">
            <a:avLst/>
          </a:prstGeom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Овал 26"/>
          <p:cNvSpPr/>
          <p:nvPr/>
        </p:nvSpPr>
        <p:spPr>
          <a:xfrm>
            <a:off x="1928794" y="3286124"/>
            <a:ext cx="142876" cy="142876"/>
          </a:xfrm>
          <a:prstGeom prst="ellipse">
            <a:avLst/>
          </a:prstGeom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Овал 27"/>
          <p:cNvSpPr/>
          <p:nvPr/>
        </p:nvSpPr>
        <p:spPr>
          <a:xfrm>
            <a:off x="2643174" y="3286124"/>
            <a:ext cx="142876" cy="142876"/>
          </a:xfrm>
          <a:prstGeom prst="ellipse">
            <a:avLst/>
          </a:prstGeom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Овал 28"/>
          <p:cNvSpPr/>
          <p:nvPr/>
        </p:nvSpPr>
        <p:spPr>
          <a:xfrm>
            <a:off x="1500166" y="1714488"/>
            <a:ext cx="142876" cy="142876"/>
          </a:xfrm>
          <a:prstGeom prst="ellipse">
            <a:avLst/>
          </a:prstGeom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Овал 29"/>
          <p:cNvSpPr/>
          <p:nvPr/>
        </p:nvSpPr>
        <p:spPr>
          <a:xfrm>
            <a:off x="2643174" y="3500438"/>
            <a:ext cx="142876" cy="142876"/>
          </a:xfrm>
          <a:prstGeom prst="ellipse">
            <a:avLst/>
          </a:prstGeom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Овал 30"/>
          <p:cNvSpPr/>
          <p:nvPr/>
        </p:nvSpPr>
        <p:spPr>
          <a:xfrm>
            <a:off x="3786182" y="3286124"/>
            <a:ext cx="142876" cy="14287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32" name="Прямая соединительная линия 31"/>
          <p:cNvCxnSpPr>
            <a:stCxn id="26" idx="4"/>
            <a:endCxn id="25" idx="0"/>
          </p:cNvCxnSpPr>
          <p:nvPr/>
        </p:nvCxnSpPr>
        <p:spPr>
          <a:xfrm rot="5400000">
            <a:off x="714348" y="3786190"/>
            <a:ext cx="71438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единительная линия 32"/>
          <p:cNvCxnSpPr>
            <a:endCxn id="23" idx="0"/>
          </p:cNvCxnSpPr>
          <p:nvPr/>
        </p:nvCxnSpPr>
        <p:spPr>
          <a:xfrm rot="16200000" flipH="1">
            <a:off x="393671" y="3036885"/>
            <a:ext cx="2428892" cy="6985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Прямая соединительная линия 33"/>
          <p:cNvCxnSpPr>
            <a:endCxn id="24" idx="0"/>
          </p:cNvCxnSpPr>
          <p:nvPr/>
        </p:nvCxnSpPr>
        <p:spPr>
          <a:xfrm rot="5400000">
            <a:off x="1322365" y="4106867"/>
            <a:ext cx="1357322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Прямая соединительная линия 34"/>
          <p:cNvCxnSpPr>
            <a:endCxn id="30" idx="0"/>
          </p:cNvCxnSpPr>
          <p:nvPr/>
        </p:nvCxnSpPr>
        <p:spPr>
          <a:xfrm rot="5400000">
            <a:off x="2679687" y="3463925"/>
            <a:ext cx="7143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TextBox 35"/>
          <p:cNvSpPr txBox="1"/>
          <p:nvPr/>
        </p:nvSpPr>
        <p:spPr>
          <a:xfrm>
            <a:off x="2714612" y="2928934"/>
            <a:ext cx="3818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В</a:t>
            </a:r>
            <a:r>
              <a:rPr lang="ru-RU" sz="1100" dirty="0" smtClean="0"/>
              <a:t>2</a:t>
            </a:r>
            <a:endParaRPr lang="ru-RU" dirty="0"/>
          </a:p>
        </p:txBody>
      </p:sp>
      <p:sp>
        <p:nvSpPr>
          <p:cNvPr id="37" name="TextBox 36"/>
          <p:cNvSpPr txBox="1"/>
          <p:nvPr/>
        </p:nvSpPr>
        <p:spPr>
          <a:xfrm>
            <a:off x="2714612" y="3571876"/>
            <a:ext cx="3818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В</a:t>
            </a:r>
            <a:r>
              <a:rPr lang="ru-RU" sz="1100" dirty="0" smtClean="0"/>
              <a:t>1</a:t>
            </a:r>
            <a:endParaRPr lang="ru-RU" dirty="0"/>
          </a:p>
        </p:txBody>
      </p:sp>
      <p:sp>
        <p:nvSpPr>
          <p:cNvPr id="38" name="TextBox 37"/>
          <p:cNvSpPr txBox="1"/>
          <p:nvPr/>
        </p:nvSpPr>
        <p:spPr>
          <a:xfrm>
            <a:off x="1571604" y="3071810"/>
            <a:ext cx="3802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С</a:t>
            </a:r>
            <a:r>
              <a:rPr lang="ru-RU" sz="1100" dirty="0" smtClean="0"/>
              <a:t>2</a:t>
            </a:r>
            <a:endParaRPr lang="ru-RU" dirty="0"/>
          </a:p>
        </p:txBody>
      </p:sp>
      <p:sp>
        <p:nvSpPr>
          <p:cNvPr id="39" name="TextBox 38"/>
          <p:cNvSpPr txBox="1"/>
          <p:nvPr/>
        </p:nvSpPr>
        <p:spPr>
          <a:xfrm>
            <a:off x="1857356" y="4929198"/>
            <a:ext cx="3802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С</a:t>
            </a:r>
            <a:r>
              <a:rPr lang="ru-RU" sz="1100" dirty="0" smtClean="0"/>
              <a:t>1</a:t>
            </a:r>
            <a:endParaRPr lang="ru-RU" dirty="0"/>
          </a:p>
        </p:txBody>
      </p:sp>
      <p:sp>
        <p:nvSpPr>
          <p:cNvPr id="40" name="TextBox 39"/>
          <p:cNvSpPr txBox="1"/>
          <p:nvPr/>
        </p:nvSpPr>
        <p:spPr>
          <a:xfrm rot="1294901">
            <a:off x="857224" y="1643050"/>
            <a:ext cx="3513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Times New Roman"/>
                <a:cs typeface="Times New Roman"/>
              </a:rPr>
              <a:t>f</a:t>
            </a:r>
            <a:r>
              <a:rPr lang="ru-RU" sz="1200" dirty="0" smtClean="0">
                <a:latin typeface="Times New Roman"/>
                <a:cs typeface="Times New Roman"/>
              </a:rPr>
              <a:t>2</a:t>
            </a:r>
            <a:endParaRPr lang="ru-RU" dirty="0"/>
          </a:p>
        </p:txBody>
      </p:sp>
      <p:sp>
        <p:nvSpPr>
          <p:cNvPr id="41" name="TextBox 40"/>
          <p:cNvSpPr txBox="1"/>
          <p:nvPr/>
        </p:nvSpPr>
        <p:spPr>
          <a:xfrm rot="19221052">
            <a:off x="646678" y="5290712"/>
            <a:ext cx="3706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Times New Roman"/>
                <a:cs typeface="Times New Roman"/>
              </a:rPr>
              <a:t>h</a:t>
            </a:r>
            <a:r>
              <a:rPr lang="ru-RU" sz="1050" dirty="0" smtClean="0">
                <a:latin typeface="Times New Roman"/>
                <a:cs typeface="Times New Roman"/>
              </a:rPr>
              <a:t>1</a:t>
            </a:r>
            <a:endParaRPr lang="ru-RU" dirty="0"/>
          </a:p>
        </p:txBody>
      </p:sp>
      <p:sp>
        <p:nvSpPr>
          <p:cNvPr id="42" name="TextBox 41"/>
          <p:cNvSpPr txBox="1"/>
          <p:nvPr/>
        </p:nvSpPr>
        <p:spPr>
          <a:xfrm>
            <a:off x="285720" y="2928934"/>
            <a:ext cx="6575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Times New Roman"/>
                <a:cs typeface="Times New Roman"/>
              </a:rPr>
              <a:t>h</a:t>
            </a:r>
            <a:r>
              <a:rPr lang="ru-RU" sz="1050" dirty="0" smtClean="0">
                <a:latin typeface="Times New Roman"/>
                <a:cs typeface="Times New Roman"/>
              </a:rPr>
              <a:t>2</a:t>
            </a:r>
            <a:r>
              <a:rPr lang="en-US" dirty="0" smtClean="0">
                <a:latin typeface="Times New Roman"/>
                <a:cs typeface="Times New Roman"/>
                <a:sym typeface="Symbol"/>
              </a:rPr>
              <a:t>f</a:t>
            </a:r>
            <a:r>
              <a:rPr lang="ru-RU" sz="1050" dirty="0" smtClean="0">
                <a:latin typeface="Times New Roman"/>
                <a:cs typeface="Times New Roman"/>
                <a:sym typeface="Symbol"/>
              </a:rPr>
              <a:t>1</a:t>
            </a:r>
            <a:endParaRPr lang="ru-RU" dirty="0"/>
          </a:p>
        </p:txBody>
      </p:sp>
      <p:cxnSp>
        <p:nvCxnSpPr>
          <p:cNvPr id="43" name="Прямая соединительная линия 42"/>
          <p:cNvCxnSpPr/>
          <p:nvPr/>
        </p:nvCxnSpPr>
        <p:spPr>
          <a:xfrm rot="5400000">
            <a:off x="1535852" y="1412778"/>
            <a:ext cx="285752" cy="71438"/>
          </a:xfrm>
          <a:prstGeom prst="line">
            <a:avLst/>
          </a:prstGeom>
          <a:ln w="381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TextBox 43"/>
          <p:cNvSpPr txBox="1"/>
          <p:nvPr/>
        </p:nvSpPr>
        <p:spPr>
          <a:xfrm rot="21425636">
            <a:off x="1794979" y="1244519"/>
            <a:ext cx="4171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ym typeface="Symbol"/>
              </a:rPr>
              <a:t></a:t>
            </a:r>
            <a:r>
              <a:rPr lang="ru-RU" sz="1200" dirty="0" smtClean="0">
                <a:sym typeface="Symbol"/>
              </a:rPr>
              <a:t>2</a:t>
            </a:r>
            <a:endParaRPr lang="ru-RU" dirty="0"/>
          </a:p>
        </p:txBody>
      </p:sp>
      <p:sp>
        <p:nvSpPr>
          <p:cNvPr id="45" name="Овал 44"/>
          <p:cNvSpPr/>
          <p:nvPr/>
        </p:nvSpPr>
        <p:spPr>
          <a:xfrm>
            <a:off x="1357257" y="2162877"/>
            <a:ext cx="142876" cy="142876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" name="Овал 45"/>
          <p:cNvSpPr/>
          <p:nvPr/>
        </p:nvSpPr>
        <p:spPr>
          <a:xfrm>
            <a:off x="2357389" y="2877257"/>
            <a:ext cx="142876" cy="142876"/>
          </a:xfrm>
          <a:prstGeom prst="ellipse">
            <a:avLst/>
          </a:prstGeom>
          <a:solidFill>
            <a:srgbClr val="FF00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7" name="Овал 46"/>
          <p:cNvSpPr/>
          <p:nvPr/>
        </p:nvSpPr>
        <p:spPr>
          <a:xfrm>
            <a:off x="1000067" y="5520463"/>
            <a:ext cx="142876" cy="142876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8" name="Овал 47"/>
          <p:cNvSpPr/>
          <p:nvPr/>
        </p:nvSpPr>
        <p:spPr>
          <a:xfrm>
            <a:off x="1357257" y="3305885"/>
            <a:ext cx="142876" cy="142876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49" name="Прямая соединительная линия 48"/>
          <p:cNvCxnSpPr>
            <a:stCxn id="45" idx="4"/>
          </p:cNvCxnSpPr>
          <p:nvPr/>
        </p:nvCxnSpPr>
        <p:spPr>
          <a:xfrm rot="5400000">
            <a:off x="892910" y="2841538"/>
            <a:ext cx="107157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Прямая соединительная линия 49"/>
          <p:cNvCxnSpPr/>
          <p:nvPr/>
        </p:nvCxnSpPr>
        <p:spPr>
          <a:xfrm rot="5400000">
            <a:off x="40830" y="4479436"/>
            <a:ext cx="2071702" cy="1035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Прямая соединительная линия 50"/>
          <p:cNvCxnSpPr>
            <a:stCxn id="48" idx="4"/>
            <a:endCxn id="47" idx="7"/>
          </p:cNvCxnSpPr>
          <p:nvPr/>
        </p:nvCxnSpPr>
        <p:spPr>
          <a:xfrm rot="5400000">
            <a:off x="229044" y="4341736"/>
            <a:ext cx="2092626" cy="30667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Овал 51"/>
          <p:cNvSpPr/>
          <p:nvPr/>
        </p:nvSpPr>
        <p:spPr>
          <a:xfrm>
            <a:off x="1214381" y="4234579"/>
            <a:ext cx="142876" cy="142876"/>
          </a:xfrm>
          <a:prstGeom prst="ellipse">
            <a:avLst/>
          </a:prstGeom>
          <a:solidFill>
            <a:srgbClr val="FF00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53" name="Прямая соединительная линия 52"/>
          <p:cNvCxnSpPr/>
          <p:nvPr/>
        </p:nvCxnSpPr>
        <p:spPr>
          <a:xfrm rot="5400000">
            <a:off x="534926" y="3555124"/>
            <a:ext cx="150019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Овал 53"/>
          <p:cNvSpPr/>
          <p:nvPr/>
        </p:nvSpPr>
        <p:spPr>
          <a:xfrm>
            <a:off x="1214381" y="2662943"/>
            <a:ext cx="142876" cy="142876"/>
          </a:xfrm>
          <a:prstGeom prst="ellipse">
            <a:avLst/>
          </a:prstGeom>
          <a:solidFill>
            <a:srgbClr val="FF00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5" name="TextBox 54"/>
          <p:cNvSpPr txBox="1"/>
          <p:nvPr/>
        </p:nvSpPr>
        <p:spPr>
          <a:xfrm>
            <a:off x="857191" y="5663339"/>
            <a:ext cx="3738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2</a:t>
            </a:r>
            <a:r>
              <a:rPr lang="ru-RU" sz="1100" dirty="0" smtClean="0"/>
              <a:t>1</a:t>
            </a:r>
            <a:endParaRPr lang="ru-RU" dirty="0"/>
          </a:p>
        </p:txBody>
      </p:sp>
      <p:sp>
        <p:nvSpPr>
          <p:cNvPr id="56" name="TextBox 55"/>
          <p:cNvSpPr txBox="1"/>
          <p:nvPr/>
        </p:nvSpPr>
        <p:spPr>
          <a:xfrm>
            <a:off x="1500133" y="3377323"/>
            <a:ext cx="3738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1</a:t>
            </a:r>
            <a:r>
              <a:rPr lang="ru-RU" sz="1100" dirty="0" smtClean="0"/>
              <a:t>1</a:t>
            </a:r>
            <a:endParaRPr lang="ru-RU" dirty="0"/>
          </a:p>
        </p:txBody>
      </p:sp>
      <p:sp>
        <p:nvSpPr>
          <p:cNvPr id="57" name="TextBox 56"/>
          <p:cNvSpPr txBox="1"/>
          <p:nvPr/>
        </p:nvSpPr>
        <p:spPr>
          <a:xfrm>
            <a:off x="1000067" y="2091439"/>
            <a:ext cx="3738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1</a:t>
            </a:r>
            <a:r>
              <a:rPr lang="ru-RU" sz="1100" dirty="0" smtClean="0"/>
              <a:t>2</a:t>
            </a:r>
            <a:endParaRPr lang="ru-RU" dirty="0"/>
          </a:p>
        </p:txBody>
      </p:sp>
      <p:sp>
        <p:nvSpPr>
          <p:cNvPr id="58" name="TextBox 57"/>
          <p:cNvSpPr txBox="1"/>
          <p:nvPr/>
        </p:nvSpPr>
        <p:spPr>
          <a:xfrm>
            <a:off x="857191" y="2520067"/>
            <a:ext cx="3818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К</a:t>
            </a:r>
            <a:r>
              <a:rPr lang="ru-RU" sz="1100" dirty="0" smtClean="0"/>
              <a:t>2</a:t>
            </a:r>
            <a:endParaRPr lang="ru-RU" dirty="0"/>
          </a:p>
        </p:txBody>
      </p:sp>
      <p:sp>
        <p:nvSpPr>
          <p:cNvPr id="59" name="TextBox 58"/>
          <p:cNvSpPr txBox="1"/>
          <p:nvPr/>
        </p:nvSpPr>
        <p:spPr>
          <a:xfrm>
            <a:off x="1071505" y="4377455"/>
            <a:ext cx="3818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К</a:t>
            </a:r>
            <a:r>
              <a:rPr lang="ru-RU" sz="1100" dirty="0" smtClean="0"/>
              <a:t>1</a:t>
            </a:r>
            <a:endParaRPr lang="ru-RU" dirty="0"/>
          </a:p>
        </p:txBody>
      </p:sp>
      <p:cxnSp>
        <p:nvCxnSpPr>
          <p:cNvPr id="60" name="Прямая соединительная линия 59"/>
          <p:cNvCxnSpPr/>
          <p:nvPr/>
        </p:nvCxnSpPr>
        <p:spPr>
          <a:xfrm rot="16200000" flipH="1">
            <a:off x="1285819" y="1377059"/>
            <a:ext cx="285752" cy="142876"/>
          </a:xfrm>
          <a:prstGeom prst="line">
            <a:avLst/>
          </a:prstGeom>
          <a:ln w="381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TextBox 60"/>
          <p:cNvSpPr txBox="1"/>
          <p:nvPr/>
        </p:nvSpPr>
        <p:spPr>
          <a:xfrm rot="21425636">
            <a:off x="794754" y="1248167"/>
            <a:ext cx="5609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ym typeface="Symbol"/>
              </a:rPr>
              <a:t></a:t>
            </a:r>
            <a:r>
              <a:rPr lang="ru-RU" dirty="0" smtClean="0">
                <a:latin typeface="Times New Roman"/>
                <a:cs typeface="Times New Roman"/>
                <a:sym typeface="Symbol"/>
              </a:rPr>
              <a:t>ʹ</a:t>
            </a:r>
            <a:r>
              <a:rPr lang="ru-RU" sz="1200" dirty="0" smtClean="0">
                <a:sym typeface="Symbol"/>
              </a:rPr>
              <a:t>2</a:t>
            </a:r>
            <a:endParaRPr lang="ru-RU" dirty="0"/>
          </a:p>
        </p:txBody>
      </p:sp>
      <p:sp>
        <p:nvSpPr>
          <p:cNvPr id="62" name="Овал 61"/>
          <p:cNvSpPr/>
          <p:nvPr/>
        </p:nvSpPr>
        <p:spPr>
          <a:xfrm>
            <a:off x="2643141" y="4234579"/>
            <a:ext cx="142876" cy="142876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3" name="Овал 62"/>
          <p:cNvSpPr/>
          <p:nvPr/>
        </p:nvSpPr>
        <p:spPr>
          <a:xfrm>
            <a:off x="2143075" y="3305885"/>
            <a:ext cx="142876" cy="142876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4" name="Овал 63"/>
          <p:cNvSpPr/>
          <p:nvPr/>
        </p:nvSpPr>
        <p:spPr>
          <a:xfrm>
            <a:off x="2071637" y="2448629"/>
            <a:ext cx="142876" cy="142876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65" name="Прямая соединительная линия 64"/>
          <p:cNvCxnSpPr/>
          <p:nvPr/>
        </p:nvCxnSpPr>
        <p:spPr>
          <a:xfrm rot="5400000">
            <a:off x="2250232" y="3841670"/>
            <a:ext cx="928694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Прямая соединительная линия 65"/>
          <p:cNvCxnSpPr/>
          <p:nvPr/>
        </p:nvCxnSpPr>
        <p:spPr>
          <a:xfrm rot="16200000" flipH="1">
            <a:off x="1785885" y="2948695"/>
            <a:ext cx="785818" cy="714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Прямая соединительная линия 66"/>
          <p:cNvCxnSpPr>
            <a:stCxn id="63" idx="4"/>
            <a:endCxn id="62" idx="0"/>
          </p:cNvCxnSpPr>
          <p:nvPr/>
        </p:nvCxnSpPr>
        <p:spPr>
          <a:xfrm rot="16200000" flipH="1">
            <a:off x="2071637" y="3591637"/>
            <a:ext cx="785818" cy="50006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Овал 67"/>
          <p:cNvSpPr/>
          <p:nvPr/>
        </p:nvSpPr>
        <p:spPr>
          <a:xfrm>
            <a:off x="2357389" y="3734513"/>
            <a:ext cx="142876" cy="142876"/>
          </a:xfrm>
          <a:prstGeom prst="ellipse">
            <a:avLst/>
          </a:prstGeom>
          <a:solidFill>
            <a:srgbClr val="FF00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69" name="Прямая соединительная линия 68"/>
          <p:cNvCxnSpPr/>
          <p:nvPr/>
        </p:nvCxnSpPr>
        <p:spPr>
          <a:xfrm rot="5400000">
            <a:off x="2000199" y="3377323"/>
            <a:ext cx="857256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TextBox 69"/>
          <p:cNvSpPr txBox="1"/>
          <p:nvPr/>
        </p:nvSpPr>
        <p:spPr>
          <a:xfrm>
            <a:off x="2500298" y="2500306"/>
            <a:ext cx="4539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М</a:t>
            </a:r>
            <a:r>
              <a:rPr lang="ru-RU" sz="1050" dirty="0" smtClean="0"/>
              <a:t>2</a:t>
            </a:r>
            <a:endParaRPr lang="ru-RU" dirty="0"/>
          </a:p>
        </p:txBody>
      </p:sp>
      <p:sp>
        <p:nvSpPr>
          <p:cNvPr id="71" name="TextBox 70"/>
          <p:cNvSpPr txBox="1"/>
          <p:nvPr/>
        </p:nvSpPr>
        <p:spPr>
          <a:xfrm>
            <a:off x="2143108" y="4071942"/>
            <a:ext cx="4507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М</a:t>
            </a:r>
            <a:r>
              <a:rPr lang="ru-RU" sz="1050" dirty="0" smtClean="0"/>
              <a:t>1</a:t>
            </a:r>
            <a:endParaRPr lang="ru-RU" dirty="0"/>
          </a:p>
        </p:txBody>
      </p:sp>
      <p:sp>
        <p:nvSpPr>
          <p:cNvPr id="72" name="TextBox 71"/>
          <p:cNvSpPr txBox="1"/>
          <p:nvPr/>
        </p:nvSpPr>
        <p:spPr>
          <a:xfrm>
            <a:off x="2143108" y="2071678"/>
            <a:ext cx="3738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3</a:t>
            </a:r>
            <a:r>
              <a:rPr lang="ru-RU" sz="1100" dirty="0" smtClean="0"/>
              <a:t>2</a:t>
            </a:r>
            <a:endParaRPr lang="ru-RU" dirty="0"/>
          </a:p>
        </p:txBody>
      </p:sp>
      <p:sp>
        <p:nvSpPr>
          <p:cNvPr id="73" name="TextBox 72"/>
          <p:cNvSpPr txBox="1"/>
          <p:nvPr/>
        </p:nvSpPr>
        <p:spPr>
          <a:xfrm>
            <a:off x="1857356" y="3429000"/>
            <a:ext cx="3738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3</a:t>
            </a:r>
            <a:r>
              <a:rPr lang="ru-RU" sz="1100" dirty="0" smtClean="0"/>
              <a:t>1</a:t>
            </a:r>
            <a:endParaRPr lang="ru-RU" dirty="0"/>
          </a:p>
        </p:txBody>
      </p:sp>
      <p:sp>
        <p:nvSpPr>
          <p:cNvPr id="74" name="TextBox 73"/>
          <p:cNvSpPr txBox="1"/>
          <p:nvPr/>
        </p:nvSpPr>
        <p:spPr>
          <a:xfrm>
            <a:off x="3000364" y="2928934"/>
            <a:ext cx="5004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ym typeface="Symbol"/>
              </a:rPr>
              <a:t></a:t>
            </a:r>
            <a:r>
              <a:rPr lang="ru-RU" dirty="0" smtClean="0"/>
              <a:t>4</a:t>
            </a:r>
            <a:r>
              <a:rPr lang="ru-RU" sz="1100" dirty="0" smtClean="0"/>
              <a:t>2</a:t>
            </a:r>
            <a:endParaRPr lang="ru-RU" dirty="0"/>
          </a:p>
        </p:txBody>
      </p:sp>
      <p:sp>
        <p:nvSpPr>
          <p:cNvPr id="75" name="TextBox 74"/>
          <p:cNvSpPr txBox="1"/>
          <p:nvPr/>
        </p:nvSpPr>
        <p:spPr>
          <a:xfrm>
            <a:off x="2500298" y="4429132"/>
            <a:ext cx="3738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4</a:t>
            </a:r>
            <a:r>
              <a:rPr lang="ru-RU" sz="1100" dirty="0" smtClean="0"/>
              <a:t>1</a:t>
            </a:r>
            <a:endParaRPr lang="ru-RU" dirty="0"/>
          </a:p>
        </p:txBody>
      </p:sp>
      <p:cxnSp>
        <p:nvCxnSpPr>
          <p:cNvPr id="76" name="Прямая соединительная линия 75"/>
          <p:cNvCxnSpPr>
            <a:stCxn id="52" idx="7"/>
            <a:endCxn id="68" idx="2"/>
          </p:cNvCxnSpPr>
          <p:nvPr/>
        </p:nvCxnSpPr>
        <p:spPr>
          <a:xfrm rot="5400000" flipH="1" flipV="1">
            <a:off x="1622085" y="3520199"/>
            <a:ext cx="449552" cy="1021056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Прямая соединительная линия 77"/>
          <p:cNvCxnSpPr>
            <a:endCxn id="27" idx="1"/>
          </p:cNvCxnSpPr>
          <p:nvPr/>
        </p:nvCxnSpPr>
        <p:spPr>
          <a:xfrm>
            <a:off x="1285852" y="2786058"/>
            <a:ext cx="663866" cy="52099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Прямая соединительная линия 78"/>
          <p:cNvCxnSpPr>
            <a:endCxn id="68" idx="3"/>
          </p:cNvCxnSpPr>
          <p:nvPr/>
        </p:nvCxnSpPr>
        <p:spPr>
          <a:xfrm rot="5400000" flipH="1" flipV="1">
            <a:off x="1724344" y="4132354"/>
            <a:ext cx="929857" cy="378081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Прямая соединительная линия 79"/>
          <p:cNvCxnSpPr>
            <a:stCxn id="52" idx="5"/>
            <a:endCxn id="24" idx="1"/>
          </p:cNvCxnSpPr>
          <p:nvPr/>
        </p:nvCxnSpPr>
        <p:spPr>
          <a:xfrm rot="16200000" flipH="1">
            <a:off x="1417668" y="4275195"/>
            <a:ext cx="450715" cy="613385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Прямая соединительная линия 80"/>
          <p:cNvCxnSpPr>
            <a:endCxn id="27" idx="7"/>
          </p:cNvCxnSpPr>
          <p:nvPr/>
        </p:nvCxnSpPr>
        <p:spPr>
          <a:xfrm rot="10800000" flipV="1">
            <a:off x="2050746" y="3000372"/>
            <a:ext cx="378114" cy="306676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Прямая соединительная линия 82"/>
          <p:cNvCxnSpPr/>
          <p:nvPr/>
        </p:nvCxnSpPr>
        <p:spPr>
          <a:xfrm rot="5400000" flipH="1" flipV="1">
            <a:off x="928660" y="3000374"/>
            <a:ext cx="428632" cy="142876"/>
          </a:xfrm>
          <a:prstGeom prst="line">
            <a:avLst/>
          </a:prstGeom>
          <a:ln w="19050">
            <a:solidFill>
              <a:srgbClr val="002060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Прямая соединительная линия 83"/>
          <p:cNvCxnSpPr>
            <a:endCxn id="31" idx="1"/>
          </p:cNvCxnSpPr>
          <p:nvPr/>
        </p:nvCxnSpPr>
        <p:spPr>
          <a:xfrm>
            <a:off x="2214546" y="2571744"/>
            <a:ext cx="1592560" cy="735304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Прямая соединительная линия 84"/>
          <p:cNvCxnSpPr>
            <a:endCxn id="45" idx="1"/>
          </p:cNvCxnSpPr>
          <p:nvPr/>
        </p:nvCxnSpPr>
        <p:spPr>
          <a:xfrm>
            <a:off x="785786" y="1928802"/>
            <a:ext cx="592395" cy="254999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Прямая соединительная линия 85"/>
          <p:cNvCxnSpPr/>
          <p:nvPr/>
        </p:nvCxnSpPr>
        <p:spPr>
          <a:xfrm>
            <a:off x="1500166" y="2214554"/>
            <a:ext cx="571504" cy="285752"/>
          </a:xfrm>
          <a:prstGeom prst="line">
            <a:avLst/>
          </a:prstGeom>
          <a:ln w="28575"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Прямая соединительная линия 86"/>
          <p:cNvCxnSpPr/>
          <p:nvPr/>
        </p:nvCxnSpPr>
        <p:spPr>
          <a:xfrm>
            <a:off x="1428728" y="2714620"/>
            <a:ext cx="1021023" cy="183561"/>
          </a:xfrm>
          <a:prstGeom prst="line">
            <a:avLst/>
          </a:prstGeom>
          <a:ln w="19050">
            <a:solidFill>
              <a:srgbClr val="FF0000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Прямая соединительная линия 87"/>
          <p:cNvCxnSpPr>
            <a:endCxn id="46" idx="1"/>
          </p:cNvCxnSpPr>
          <p:nvPr/>
        </p:nvCxnSpPr>
        <p:spPr>
          <a:xfrm rot="16200000" flipH="1">
            <a:off x="1490269" y="2010136"/>
            <a:ext cx="1040817" cy="735271"/>
          </a:xfrm>
          <a:prstGeom prst="line">
            <a:avLst/>
          </a:prstGeom>
          <a:ln w="2857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Прямая соединительная линия 88"/>
          <p:cNvCxnSpPr/>
          <p:nvPr/>
        </p:nvCxnSpPr>
        <p:spPr>
          <a:xfrm rot="16200000" flipH="1">
            <a:off x="2428860" y="3071810"/>
            <a:ext cx="357190" cy="214314"/>
          </a:xfrm>
          <a:prstGeom prst="line">
            <a:avLst/>
          </a:prstGeom>
          <a:ln w="19050">
            <a:solidFill>
              <a:srgbClr val="002060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Прямая соединительная линия 89"/>
          <p:cNvCxnSpPr>
            <a:stCxn id="24" idx="2"/>
          </p:cNvCxnSpPr>
          <p:nvPr/>
        </p:nvCxnSpPr>
        <p:spPr>
          <a:xfrm rot="10800000">
            <a:off x="1071538" y="4286256"/>
            <a:ext cx="857256" cy="571504"/>
          </a:xfrm>
          <a:prstGeom prst="line">
            <a:avLst/>
          </a:prstGeom>
          <a:ln w="19050">
            <a:solidFill>
              <a:srgbClr val="002060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Прямая соединительная линия 90"/>
          <p:cNvCxnSpPr/>
          <p:nvPr/>
        </p:nvCxnSpPr>
        <p:spPr>
          <a:xfrm flipV="1">
            <a:off x="1142976" y="3571876"/>
            <a:ext cx="1521122" cy="571504"/>
          </a:xfrm>
          <a:prstGeom prst="line">
            <a:avLst/>
          </a:prstGeom>
          <a:ln w="19050">
            <a:solidFill>
              <a:srgbClr val="002060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Прямая соединительная линия 91"/>
          <p:cNvCxnSpPr/>
          <p:nvPr/>
        </p:nvCxnSpPr>
        <p:spPr>
          <a:xfrm rot="5400000">
            <a:off x="1714480" y="3929066"/>
            <a:ext cx="1235370" cy="663866"/>
          </a:xfrm>
          <a:prstGeom prst="line">
            <a:avLst/>
          </a:prstGeom>
          <a:ln w="19050">
            <a:solidFill>
              <a:srgbClr val="002060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Прямая соединительная линия 92"/>
          <p:cNvCxnSpPr/>
          <p:nvPr/>
        </p:nvCxnSpPr>
        <p:spPr>
          <a:xfrm rot="10800000">
            <a:off x="428596" y="3357562"/>
            <a:ext cx="4929222" cy="1588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Прямая соединительная линия 95"/>
          <p:cNvCxnSpPr/>
          <p:nvPr/>
        </p:nvCxnSpPr>
        <p:spPr>
          <a:xfrm flipV="1">
            <a:off x="1357290" y="2714620"/>
            <a:ext cx="3143272" cy="1976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0" name="Прямая соединительная линия 99"/>
          <p:cNvCxnSpPr/>
          <p:nvPr/>
        </p:nvCxnSpPr>
        <p:spPr>
          <a:xfrm flipV="1">
            <a:off x="2428860" y="2928934"/>
            <a:ext cx="2714644" cy="1976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1" name="Прямая соединительная линия 100"/>
          <p:cNvCxnSpPr/>
          <p:nvPr/>
        </p:nvCxnSpPr>
        <p:spPr>
          <a:xfrm flipV="1">
            <a:off x="1643042" y="1785926"/>
            <a:ext cx="2500330" cy="1976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3" name="Прямая соединительная линия 102"/>
          <p:cNvCxnSpPr/>
          <p:nvPr/>
        </p:nvCxnSpPr>
        <p:spPr>
          <a:xfrm rot="16200000" flipH="1">
            <a:off x="3250397" y="2393149"/>
            <a:ext cx="1857388" cy="7143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5" name="Прямоугольник 104"/>
          <p:cNvSpPr/>
          <p:nvPr/>
        </p:nvSpPr>
        <p:spPr>
          <a:xfrm>
            <a:off x="4214810" y="3143248"/>
            <a:ext cx="214314" cy="21431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7" name="Овал 106"/>
          <p:cNvSpPr/>
          <p:nvPr/>
        </p:nvSpPr>
        <p:spPr>
          <a:xfrm>
            <a:off x="4643438" y="3286124"/>
            <a:ext cx="142876" cy="142876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09" name="Прямая соединительная линия 108"/>
          <p:cNvCxnSpPr>
            <a:endCxn id="107" idx="2"/>
          </p:cNvCxnSpPr>
          <p:nvPr/>
        </p:nvCxnSpPr>
        <p:spPr>
          <a:xfrm>
            <a:off x="4214810" y="3357562"/>
            <a:ext cx="428628" cy="1588"/>
          </a:xfrm>
          <a:prstGeom prst="line">
            <a:avLst/>
          </a:prstGeom>
          <a:ln w="2857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1" name="Прямая соединительная линия 110"/>
          <p:cNvCxnSpPr/>
          <p:nvPr/>
        </p:nvCxnSpPr>
        <p:spPr>
          <a:xfrm>
            <a:off x="4214810" y="3357562"/>
            <a:ext cx="500066" cy="1588"/>
          </a:xfrm>
          <a:prstGeom prst="line">
            <a:avLst/>
          </a:prstGeom>
          <a:ln w="2857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3" name="Прямая соединительная линия 112"/>
          <p:cNvCxnSpPr/>
          <p:nvPr/>
        </p:nvCxnSpPr>
        <p:spPr>
          <a:xfrm rot="10800000">
            <a:off x="4214810" y="3357562"/>
            <a:ext cx="1285884" cy="1588"/>
          </a:xfrm>
          <a:prstGeom prst="line">
            <a:avLst/>
          </a:prstGeom>
          <a:ln w="2857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6" name="TextBox 115"/>
          <p:cNvSpPr txBox="1"/>
          <p:nvPr/>
        </p:nvSpPr>
        <p:spPr>
          <a:xfrm>
            <a:off x="4357686" y="3429000"/>
            <a:ext cx="3177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А</a:t>
            </a:r>
            <a:endParaRPr lang="ru-RU" dirty="0"/>
          </a:p>
        </p:txBody>
      </p:sp>
      <p:sp>
        <p:nvSpPr>
          <p:cNvPr id="117" name="TextBox 116"/>
          <p:cNvSpPr txBox="1"/>
          <p:nvPr/>
        </p:nvSpPr>
        <p:spPr>
          <a:xfrm>
            <a:off x="4643438" y="3429000"/>
            <a:ext cx="3080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С</a:t>
            </a:r>
            <a:endParaRPr lang="ru-RU" dirty="0"/>
          </a:p>
        </p:txBody>
      </p:sp>
      <p:sp>
        <p:nvSpPr>
          <p:cNvPr id="118" name="TextBox 117"/>
          <p:cNvSpPr txBox="1"/>
          <p:nvPr/>
        </p:nvSpPr>
        <p:spPr>
          <a:xfrm>
            <a:off x="5286380" y="3429000"/>
            <a:ext cx="3097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В</a:t>
            </a:r>
            <a:endParaRPr lang="ru-RU" dirty="0"/>
          </a:p>
        </p:txBody>
      </p:sp>
      <p:sp>
        <p:nvSpPr>
          <p:cNvPr id="122" name="TextBox 121"/>
          <p:cNvSpPr txBox="1"/>
          <p:nvPr/>
        </p:nvSpPr>
        <p:spPr>
          <a:xfrm>
            <a:off x="3786182" y="1428736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Times New Roman"/>
                <a:cs typeface="Times New Roman"/>
              </a:rPr>
              <a:t>S</a:t>
            </a:r>
            <a:endParaRPr lang="ru-RU" dirty="0"/>
          </a:p>
        </p:txBody>
      </p:sp>
      <p:cxnSp>
        <p:nvCxnSpPr>
          <p:cNvPr id="124" name="Прямая соединительная линия 123"/>
          <p:cNvCxnSpPr>
            <a:endCxn id="107" idx="0"/>
          </p:cNvCxnSpPr>
          <p:nvPr/>
        </p:nvCxnSpPr>
        <p:spPr>
          <a:xfrm rot="16200000" flipH="1">
            <a:off x="3679025" y="2250273"/>
            <a:ext cx="1500198" cy="57150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6" name="Прямая соединительная линия 125"/>
          <p:cNvCxnSpPr>
            <a:endCxn id="108" idx="0"/>
          </p:cNvCxnSpPr>
          <p:nvPr/>
        </p:nvCxnSpPr>
        <p:spPr>
          <a:xfrm rot="16200000" flipH="1">
            <a:off x="3714744" y="2214554"/>
            <a:ext cx="1500198" cy="64294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7" name="Прямая соединительная линия 126"/>
          <p:cNvCxnSpPr>
            <a:endCxn id="106" idx="0"/>
          </p:cNvCxnSpPr>
          <p:nvPr/>
        </p:nvCxnSpPr>
        <p:spPr>
          <a:xfrm rot="16200000" flipH="1">
            <a:off x="4071934" y="1857364"/>
            <a:ext cx="1500198" cy="135732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2" name="Овал 131"/>
          <p:cNvSpPr/>
          <p:nvPr/>
        </p:nvSpPr>
        <p:spPr>
          <a:xfrm>
            <a:off x="4429124" y="2643182"/>
            <a:ext cx="142876" cy="142876"/>
          </a:xfrm>
          <a:prstGeom prst="ellipse">
            <a:avLst/>
          </a:prstGeom>
          <a:solidFill>
            <a:srgbClr val="FF00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3" name="Овал 132"/>
          <p:cNvSpPr/>
          <p:nvPr/>
        </p:nvSpPr>
        <p:spPr>
          <a:xfrm>
            <a:off x="5072066" y="2857496"/>
            <a:ext cx="142876" cy="142876"/>
          </a:xfrm>
          <a:prstGeom prst="ellipse">
            <a:avLst/>
          </a:prstGeom>
          <a:solidFill>
            <a:srgbClr val="FF00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4" name="TextBox 133"/>
          <p:cNvSpPr txBox="1"/>
          <p:nvPr/>
        </p:nvSpPr>
        <p:spPr>
          <a:xfrm>
            <a:off x="3357554" y="2143116"/>
            <a:ext cx="5725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Times New Roman"/>
                <a:cs typeface="Times New Roman"/>
              </a:rPr>
              <a:t>|SA|</a:t>
            </a:r>
            <a:endParaRPr lang="ru-RU" dirty="0"/>
          </a:p>
        </p:txBody>
      </p:sp>
      <p:sp>
        <p:nvSpPr>
          <p:cNvPr id="135" name="TextBox 134"/>
          <p:cNvSpPr txBox="1"/>
          <p:nvPr/>
        </p:nvSpPr>
        <p:spPr>
          <a:xfrm>
            <a:off x="5143504" y="2143116"/>
            <a:ext cx="5597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Times New Roman"/>
                <a:cs typeface="Times New Roman"/>
              </a:rPr>
              <a:t>|S</a:t>
            </a:r>
            <a:r>
              <a:rPr lang="ru-RU" dirty="0" smtClean="0">
                <a:latin typeface="Times New Roman"/>
                <a:cs typeface="Times New Roman"/>
              </a:rPr>
              <a:t>С</a:t>
            </a:r>
            <a:r>
              <a:rPr lang="en-US" dirty="0" smtClean="0">
                <a:latin typeface="Times New Roman"/>
                <a:cs typeface="Times New Roman"/>
              </a:rPr>
              <a:t>|</a:t>
            </a:r>
            <a:endParaRPr lang="ru-RU" dirty="0"/>
          </a:p>
        </p:txBody>
      </p:sp>
      <p:sp>
        <p:nvSpPr>
          <p:cNvPr id="136" name="TextBox 135"/>
          <p:cNvSpPr txBox="1"/>
          <p:nvPr/>
        </p:nvSpPr>
        <p:spPr>
          <a:xfrm rot="2881226">
            <a:off x="4545161" y="2075713"/>
            <a:ext cx="5597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Times New Roman"/>
                <a:cs typeface="Times New Roman"/>
              </a:rPr>
              <a:t>|S</a:t>
            </a:r>
            <a:r>
              <a:rPr lang="ru-RU" dirty="0" smtClean="0">
                <a:latin typeface="Times New Roman"/>
                <a:cs typeface="Times New Roman"/>
              </a:rPr>
              <a:t>В</a:t>
            </a:r>
            <a:r>
              <a:rPr lang="en-US" dirty="0" smtClean="0">
                <a:latin typeface="Times New Roman"/>
                <a:cs typeface="Times New Roman"/>
              </a:rPr>
              <a:t>|</a:t>
            </a:r>
            <a:endParaRPr lang="ru-RU" dirty="0"/>
          </a:p>
        </p:txBody>
      </p:sp>
      <p:cxnSp>
        <p:nvCxnSpPr>
          <p:cNvPr id="138" name="Прямая со стрелкой 137"/>
          <p:cNvCxnSpPr/>
          <p:nvPr/>
        </p:nvCxnSpPr>
        <p:spPr>
          <a:xfrm>
            <a:off x="3714744" y="2500306"/>
            <a:ext cx="928694" cy="57150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2" name="Прямая со стрелкой 141"/>
          <p:cNvCxnSpPr/>
          <p:nvPr/>
        </p:nvCxnSpPr>
        <p:spPr>
          <a:xfrm rot="5400000">
            <a:off x="4572000" y="2500306"/>
            <a:ext cx="857256" cy="42862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4" name="TextBox 143"/>
          <p:cNvSpPr txBox="1"/>
          <p:nvPr/>
        </p:nvSpPr>
        <p:spPr>
          <a:xfrm>
            <a:off x="5286380" y="2643182"/>
            <a:ext cx="3818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М</a:t>
            </a:r>
            <a:endParaRPr lang="ru-RU" dirty="0"/>
          </a:p>
        </p:txBody>
      </p:sp>
      <p:sp>
        <p:nvSpPr>
          <p:cNvPr id="145" name="TextBox 144"/>
          <p:cNvSpPr txBox="1"/>
          <p:nvPr/>
        </p:nvSpPr>
        <p:spPr>
          <a:xfrm>
            <a:off x="4143372" y="2357430"/>
            <a:ext cx="3097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К</a:t>
            </a:r>
            <a:endParaRPr lang="ru-RU" dirty="0"/>
          </a:p>
        </p:txBody>
      </p:sp>
      <p:sp>
        <p:nvSpPr>
          <p:cNvPr id="120" name="Овал 119"/>
          <p:cNvSpPr/>
          <p:nvPr/>
        </p:nvSpPr>
        <p:spPr>
          <a:xfrm>
            <a:off x="4071934" y="1714488"/>
            <a:ext cx="142876" cy="142876"/>
          </a:xfrm>
          <a:prstGeom prst="ellipse">
            <a:avLst/>
          </a:prstGeom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6" name="Овал 105"/>
          <p:cNvSpPr/>
          <p:nvPr/>
        </p:nvSpPr>
        <p:spPr>
          <a:xfrm>
            <a:off x="5429256" y="3286124"/>
            <a:ext cx="142876" cy="142876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8" name="Овал 107"/>
          <p:cNvSpPr/>
          <p:nvPr/>
        </p:nvSpPr>
        <p:spPr>
          <a:xfrm>
            <a:off x="4714876" y="3286124"/>
            <a:ext cx="142876" cy="142876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20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20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20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20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20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20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20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20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20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20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20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20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20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20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20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20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20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20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20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20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5" grpId="0" animBg="1"/>
      <p:bldP spid="107" grpId="0" animBg="1"/>
      <p:bldP spid="116" grpId="0"/>
      <p:bldP spid="117" grpId="0"/>
      <p:bldP spid="118" grpId="0"/>
      <p:bldP spid="122" grpId="0"/>
      <p:bldP spid="132" grpId="0" animBg="1"/>
      <p:bldP spid="133" grpId="0" animBg="1"/>
      <p:bldP spid="134" grpId="0"/>
      <p:bldP spid="135" grpId="0"/>
      <p:bldP spid="136" grpId="0"/>
      <p:bldP spid="144" grpId="0"/>
      <p:bldP spid="145" grpId="0"/>
      <p:bldP spid="120" grpId="0" animBg="1"/>
      <p:bldP spid="106" grpId="0" animBg="1"/>
      <p:bldP spid="10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33438" y="385763"/>
            <a:ext cx="7477125" cy="608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1_Office Theme">
  <a:themeElements>
    <a:clrScheme name="Другая 0">
      <a:dk1>
        <a:srgbClr val="262626"/>
      </a:dk1>
      <a:lt1>
        <a:srgbClr val="FFFFFF"/>
      </a:lt1>
      <a:dk2>
        <a:srgbClr val="4E4E4E"/>
      </a:dk2>
      <a:lt2>
        <a:srgbClr val="FFFFFF"/>
      </a:lt2>
      <a:accent1>
        <a:srgbClr val="F951B5"/>
      </a:accent1>
      <a:accent2>
        <a:srgbClr val="A165DD"/>
      </a:accent2>
      <a:accent3>
        <a:srgbClr val="5A497B"/>
      </a:accent3>
      <a:accent4>
        <a:srgbClr val="63B7EB"/>
      </a:accent4>
      <a:accent5>
        <a:srgbClr val="F951B5"/>
      </a:accent5>
      <a:accent6>
        <a:srgbClr val="A165DD"/>
      </a:accent6>
      <a:hlink>
        <a:srgbClr val="5A497B"/>
      </a:hlink>
      <a:folHlink>
        <a:srgbClr val="B8B8B8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3339</TotalTime>
  <Words>851</Words>
  <Application>Microsoft Office PowerPoint</Application>
  <PresentationFormat>Экран (4:3)</PresentationFormat>
  <Paragraphs>236</Paragraphs>
  <Slides>11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1_Office Theme</vt:lpstr>
      <vt:lpstr>Лекция 9 Построение линий пересечения пирамиды с плоскостью ОП. Развертка нижней отсеченной части пирамиды.</vt:lpstr>
      <vt:lpstr>Слайд 2</vt:lpstr>
      <vt:lpstr>Задача. Построить линию пересечения трехгранной пирамиды SАВС плоскостью общего положения (ОП)  (hf). Построить развертку нижней отсеченной части пирамиды. </vt:lpstr>
      <vt:lpstr>Слайд 4</vt:lpstr>
      <vt:lpstr>Слайд 5</vt:lpstr>
      <vt:lpstr>Слайд 6</vt:lpstr>
      <vt:lpstr>Слайд 7</vt:lpstr>
      <vt:lpstr>Слайд 8</vt:lpstr>
      <vt:lpstr>Слайд 9</vt:lpstr>
      <vt:lpstr>Построение развертки</vt:lpstr>
      <vt:lpstr>Спасибо за внимание!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Admin</dc:creator>
  <cp:lastModifiedBy>IRBIS</cp:lastModifiedBy>
  <cp:revision>349</cp:revision>
  <dcterms:created xsi:type="dcterms:W3CDTF">2012-04-26T17:06:14Z</dcterms:created>
  <dcterms:modified xsi:type="dcterms:W3CDTF">2021-12-05T10:11:23Z</dcterms:modified>
</cp:coreProperties>
</file>